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8"/>
  </p:notesMasterIdLst>
  <p:sldIdLst>
    <p:sldId id="257" r:id="rId2"/>
    <p:sldId id="260" r:id="rId3"/>
    <p:sldId id="261" r:id="rId4"/>
    <p:sldId id="262" r:id="rId5"/>
    <p:sldId id="412" r:id="rId6"/>
    <p:sldId id="417" r:id="rId7"/>
    <p:sldId id="414" r:id="rId8"/>
    <p:sldId id="416" r:id="rId9"/>
    <p:sldId id="413" r:id="rId10"/>
    <p:sldId id="415" r:id="rId11"/>
    <p:sldId id="418" r:id="rId12"/>
    <p:sldId id="419" r:id="rId13"/>
    <p:sldId id="420" r:id="rId14"/>
    <p:sldId id="421" r:id="rId15"/>
    <p:sldId id="426" r:id="rId16"/>
    <p:sldId id="422" r:id="rId17"/>
    <p:sldId id="461" r:id="rId18"/>
    <p:sldId id="462" r:id="rId19"/>
    <p:sldId id="429" r:id="rId20"/>
    <p:sldId id="463" r:id="rId21"/>
    <p:sldId id="430" r:id="rId22"/>
    <p:sldId id="431" r:id="rId23"/>
    <p:sldId id="432" r:id="rId24"/>
    <p:sldId id="470" r:id="rId25"/>
    <p:sldId id="465" r:id="rId26"/>
    <p:sldId id="471" r:id="rId27"/>
    <p:sldId id="466" r:id="rId28"/>
    <p:sldId id="472" r:id="rId29"/>
    <p:sldId id="474" r:id="rId30"/>
    <p:sldId id="473" r:id="rId31"/>
    <p:sldId id="475" r:id="rId32"/>
    <p:sldId id="477" r:id="rId33"/>
    <p:sldId id="483" r:id="rId34"/>
    <p:sldId id="479" r:id="rId35"/>
    <p:sldId id="480" r:id="rId36"/>
    <p:sldId id="481" r:id="rId37"/>
    <p:sldId id="484" r:id="rId38"/>
    <p:sldId id="478" r:id="rId39"/>
    <p:sldId id="436" r:id="rId40"/>
    <p:sldId id="467" r:id="rId41"/>
    <p:sldId id="438" r:id="rId42"/>
    <p:sldId id="439" r:id="rId43"/>
    <p:sldId id="440" r:id="rId44"/>
    <p:sldId id="441" r:id="rId45"/>
    <p:sldId id="442" r:id="rId46"/>
    <p:sldId id="444" r:id="rId47"/>
    <p:sldId id="446" r:id="rId48"/>
    <p:sldId id="447" r:id="rId49"/>
    <p:sldId id="448" r:id="rId50"/>
    <p:sldId id="449" r:id="rId51"/>
    <p:sldId id="445" r:id="rId52"/>
    <p:sldId id="450" r:id="rId53"/>
    <p:sldId id="454" r:id="rId54"/>
    <p:sldId id="458" r:id="rId55"/>
    <p:sldId id="460" r:id="rId56"/>
    <p:sldId id="451" r:id="rId5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CAF8C9-25C0-4663-8525-C21C64478CE0}">
          <p14:sldIdLst>
            <p14:sldId id="257"/>
            <p14:sldId id="260"/>
            <p14:sldId id="261"/>
            <p14:sldId id="262"/>
            <p14:sldId id="412"/>
            <p14:sldId id="417"/>
            <p14:sldId id="414"/>
            <p14:sldId id="416"/>
            <p14:sldId id="413"/>
            <p14:sldId id="415"/>
            <p14:sldId id="418"/>
            <p14:sldId id="419"/>
            <p14:sldId id="420"/>
            <p14:sldId id="421"/>
            <p14:sldId id="426"/>
            <p14:sldId id="422"/>
            <p14:sldId id="461"/>
            <p14:sldId id="462"/>
            <p14:sldId id="429"/>
            <p14:sldId id="463"/>
            <p14:sldId id="430"/>
            <p14:sldId id="431"/>
            <p14:sldId id="432"/>
            <p14:sldId id="470"/>
            <p14:sldId id="465"/>
            <p14:sldId id="471"/>
            <p14:sldId id="466"/>
            <p14:sldId id="472"/>
            <p14:sldId id="474"/>
            <p14:sldId id="473"/>
            <p14:sldId id="475"/>
            <p14:sldId id="477"/>
            <p14:sldId id="483"/>
            <p14:sldId id="479"/>
            <p14:sldId id="480"/>
            <p14:sldId id="481"/>
            <p14:sldId id="484"/>
            <p14:sldId id="478"/>
            <p14:sldId id="436"/>
            <p14:sldId id="467"/>
            <p14:sldId id="438"/>
            <p14:sldId id="439"/>
            <p14:sldId id="440"/>
            <p14:sldId id="441"/>
            <p14:sldId id="442"/>
            <p14:sldId id="444"/>
            <p14:sldId id="446"/>
            <p14:sldId id="447"/>
            <p14:sldId id="448"/>
            <p14:sldId id="449"/>
            <p14:sldId id="445"/>
            <p14:sldId id="450"/>
            <p14:sldId id="454"/>
            <p14:sldId id="458"/>
            <p14:sldId id="460"/>
            <p14:sldId id="4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E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13" autoAdjust="0"/>
    <p:restoredTop sz="97337" autoAdjust="0"/>
  </p:normalViewPr>
  <p:slideViewPr>
    <p:cSldViewPr>
      <p:cViewPr varScale="1">
        <p:scale>
          <a:sx n="69" d="100"/>
          <a:sy n="69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CB8F3-5832-472D-9F45-8164A8E78D9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5514DC-5191-4F94-9234-04BE8D2155EB}">
      <dgm:prSet phldrT="[Текст]" custT="1"/>
      <dgm:spPr/>
      <dgm:t>
        <a:bodyPr/>
        <a:lstStyle/>
        <a:p>
          <a:r>
            <a:rPr lang="kk-KZ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Жеке бақылау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09DC1F-9639-4C55-A3B5-62FDD2C31094}" type="parTrans" cxnId="{BD6C6561-239D-4B0A-9A2B-4DE54BE0E9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5C3F651-3EED-4387-A9D4-A50865C8A5C0}" type="sibTrans" cxnId="{BD6C6561-239D-4B0A-9A2B-4DE54BE0E9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87ADBD-655F-45B7-B927-FF431050D161}">
      <dgm:prSet phldrT="[Текст]" custT="1"/>
      <dgm:spPr/>
      <dgm:t>
        <a:bodyPr/>
        <a:lstStyle/>
        <a:p>
          <a:r>
            <a:rPr lang="kk-KZ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Өзін</a:t>
          </a:r>
          <a:r>
            <a: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өзі реттеу</a:t>
          </a:r>
          <a:endParaRPr lang="ru-RU" sz="4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4E5A92-6911-4DAD-8173-17E9CFF8FE00}" type="parTrans" cxnId="{6FC0EE58-8C20-4569-94AD-432DF30924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36D0C19-EEB0-46A2-B1A4-476AB6657C28}" type="sibTrans" cxnId="{6FC0EE58-8C20-4569-94AD-432DF30924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605C4B6-27C8-4CBB-959E-62FCF8BF66ED}">
      <dgm:prSet phldrT="[Текст]"/>
      <dgm:spPr/>
      <dgm:t>
        <a:bodyPr/>
        <a:lstStyle/>
        <a:p>
          <a:r>
            <a: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Өз іс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әрекетіне экспертиза жасау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8ACD07-B9DD-413A-941B-810E461AD8C0}" type="parTrans" cxnId="{65C00158-DD8B-4E91-93BF-BED729985A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A386BAA-5474-4001-9178-25A64D2D54ED}" type="sibTrans" cxnId="{65C00158-DD8B-4E91-93BF-BED729985A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AD45C30-BD93-409A-B10A-44DD946600D3}" type="pres">
      <dgm:prSet presAssocID="{086CB8F3-5832-472D-9F45-8164A8E78D9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A50AF5-9883-44A7-83EB-EC7BF8A643EB}" type="pres">
      <dgm:prSet presAssocID="{935514DC-5191-4F94-9234-04BE8D2155EB}" presName="comp" presStyleCnt="0"/>
      <dgm:spPr/>
    </dgm:pt>
    <dgm:pt modelId="{2DBEC9B1-756D-411C-894D-9B7E5B59BE84}" type="pres">
      <dgm:prSet presAssocID="{935514DC-5191-4F94-9234-04BE8D2155EB}" presName="box" presStyleLbl="node1" presStyleIdx="0" presStyleCnt="3" custLinFactNeighborX="-1563" custLinFactNeighborY="-3126"/>
      <dgm:spPr/>
      <dgm:t>
        <a:bodyPr/>
        <a:lstStyle/>
        <a:p>
          <a:endParaRPr lang="ru-RU"/>
        </a:p>
      </dgm:t>
    </dgm:pt>
    <dgm:pt modelId="{CB491C95-91CC-4A85-B302-ED559503C5D2}" type="pres">
      <dgm:prSet presAssocID="{935514DC-5191-4F94-9234-04BE8D2155EB}" presName="img" presStyleLbl="fgImgPlace1" presStyleIdx="0" presStyleCnt="3"/>
      <dgm:spPr/>
    </dgm:pt>
    <dgm:pt modelId="{52D56915-DFFE-441F-96BB-538473B7AF2F}" type="pres">
      <dgm:prSet presAssocID="{935514DC-5191-4F94-9234-04BE8D2155E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9DC33-5372-44AD-9846-F95483D40DAA}" type="pres">
      <dgm:prSet presAssocID="{35C3F651-3EED-4387-A9D4-A50865C8A5C0}" presName="spacer" presStyleCnt="0"/>
      <dgm:spPr/>
    </dgm:pt>
    <dgm:pt modelId="{43E35F72-DF86-4E1F-B551-4DB27C2B148A}" type="pres">
      <dgm:prSet presAssocID="{B487ADBD-655F-45B7-B927-FF431050D161}" presName="comp" presStyleCnt="0"/>
      <dgm:spPr/>
    </dgm:pt>
    <dgm:pt modelId="{DDE039CD-B08F-406F-AFF4-BD4C82DFF1C9}" type="pres">
      <dgm:prSet presAssocID="{B487ADBD-655F-45B7-B927-FF431050D161}" presName="box" presStyleLbl="node1" presStyleIdx="1" presStyleCnt="3" custLinFactNeighborX="781" custLinFactNeighborY="5000"/>
      <dgm:spPr/>
      <dgm:t>
        <a:bodyPr/>
        <a:lstStyle/>
        <a:p>
          <a:endParaRPr lang="ru-RU"/>
        </a:p>
      </dgm:t>
    </dgm:pt>
    <dgm:pt modelId="{8F6E8A13-8C7C-4317-B39F-4187B125D3FC}" type="pres">
      <dgm:prSet presAssocID="{B487ADBD-655F-45B7-B927-FF431050D161}" presName="img" presStyleLbl="fgImgPlace1" presStyleIdx="1" presStyleCnt="3"/>
      <dgm:spPr/>
    </dgm:pt>
    <dgm:pt modelId="{3FDC4CFB-F2FD-4BBA-80F1-3074BBFAD967}" type="pres">
      <dgm:prSet presAssocID="{B487ADBD-655F-45B7-B927-FF431050D16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D16BC-D477-4B60-9D7C-CCABAB8966FA}" type="pres">
      <dgm:prSet presAssocID="{536D0C19-EEB0-46A2-B1A4-476AB6657C28}" presName="spacer" presStyleCnt="0"/>
      <dgm:spPr/>
    </dgm:pt>
    <dgm:pt modelId="{114BDB09-7102-4AD4-8D6A-3148ED631B68}" type="pres">
      <dgm:prSet presAssocID="{6605C4B6-27C8-4CBB-959E-62FCF8BF66ED}" presName="comp" presStyleCnt="0"/>
      <dgm:spPr/>
    </dgm:pt>
    <dgm:pt modelId="{553E0C7E-E012-4E4A-9722-1D2A7D980442}" type="pres">
      <dgm:prSet presAssocID="{6605C4B6-27C8-4CBB-959E-62FCF8BF66ED}" presName="box" presStyleLbl="node1" presStyleIdx="2" presStyleCnt="3"/>
      <dgm:spPr/>
      <dgm:t>
        <a:bodyPr/>
        <a:lstStyle/>
        <a:p>
          <a:endParaRPr lang="ru-RU"/>
        </a:p>
      </dgm:t>
    </dgm:pt>
    <dgm:pt modelId="{02F3BAC6-3B3C-419F-A48E-11D3DB4B48A1}" type="pres">
      <dgm:prSet presAssocID="{6605C4B6-27C8-4CBB-959E-62FCF8BF66ED}" presName="img" presStyleLbl="fgImgPlace1" presStyleIdx="2" presStyleCnt="3"/>
      <dgm:spPr/>
    </dgm:pt>
    <dgm:pt modelId="{A4D42943-E3F6-4F1E-9038-70E590F64E05}" type="pres">
      <dgm:prSet presAssocID="{6605C4B6-27C8-4CBB-959E-62FCF8BF66E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EB7D8-C6D7-46E0-B039-073C924FC836}" type="presOf" srcId="{935514DC-5191-4F94-9234-04BE8D2155EB}" destId="{52D56915-DFFE-441F-96BB-538473B7AF2F}" srcOrd="1" destOrd="0" presId="urn:microsoft.com/office/officeart/2005/8/layout/vList4#1"/>
    <dgm:cxn modelId="{CAF611EE-AA1A-47CD-9853-DDF3C0C43F04}" type="presOf" srcId="{086CB8F3-5832-472D-9F45-8164A8E78D90}" destId="{DAD45C30-BD93-409A-B10A-44DD946600D3}" srcOrd="0" destOrd="0" presId="urn:microsoft.com/office/officeart/2005/8/layout/vList4#1"/>
    <dgm:cxn modelId="{65C00158-DD8B-4E91-93BF-BED729985A42}" srcId="{086CB8F3-5832-472D-9F45-8164A8E78D90}" destId="{6605C4B6-27C8-4CBB-959E-62FCF8BF66ED}" srcOrd="2" destOrd="0" parTransId="{8D8ACD07-B9DD-413A-941B-810E461AD8C0}" sibTransId="{DA386BAA-5474-4001-9178-25A64D2D54ED}"/>
    <dgm:cxn modelId="{6FC0EE58-8C20-4569-94AD-432DF3092472}" srcId="{086CB8F3-5832-472D-9F45-8164A8E78D90}" destId="{B487ADBD-655F-45B7-B927-FF431050D161}" srcOrd="1" destOrd="0" parTransId="{4B4E5A92-6911-4DAD-8173-17E9CFF8FE00}" sibTransId="{536D0C19-EEB0-46A2-B1A4-476AB6657C28}"/>
    <dgm:cxn modelId="{077866BA-0DA1-4561-9A78-8DF984F240B3}" type="presOf" srcId="{B487ADBD-655F-45B7-B927-FF431050D161}" destId="{3FDC4CFB-F2FD-4BBA-80F1-3074BBFAD967}" srcOrd="1" destOrd="0" presId="urn:microsoft.com/office/officeart/2005/8/layout/vList4#1"/>
    <dgm:cxn modelId="{BD6C6561-239D-4B0A-9A2B-4DE54BE0E96B}" srcId="{086CB8F3-5832-472D-9F45-8164A8E78D90}" destId="{935514DC-5191-4F94-9234-04BE8D2155EB}" srcOrd="0" destOrd="0" parTransId="{0C09DC1F-9639-4C55-A3B5-62FDD2C31094}" sibTransId="{35C3F651-3EED-4387-A9D4-A50865C8A5C0}"/>
    <dgm:cxn modelId="{B7FCC663-1575-48DB-9C9C-8D8FEA0D152E}" type="presOf" srcId="{B487ADBD-655F-45B7-B927-FF431050D161}" destId="{DDE039CD-B08F-406F-AFF4-BD4C82DFF1C9}" srcOrd="0" destOrd="0" presId="urn:microsoft.com/office/officeart/2005/8/layout/vList4#1"/>
    <dgm:cxn modelId="{CD84CAD0-4F7E-4AA1-9317-257EF98019AE}" type="presOf" srcId="{935514DC-5191-4F94-9234-04BE8D2155EB}" destId="{2DBEC9B1-756D-411C-894D-9B7E5B59BE84}" srcOrd="0" destOrd="0" presId="urn:microsoft.com/office/officeart/2005/8/layout/vList4#1"/>
    <dgm:cxn modelId="{B26A3B6F-7FF3-475B-B82E-9F4A9ADF3CC9}" type="presOf" srcId="{6605C4B6-27C8-4CBB-959E-62FCF8BF66ED}" destId="{553E0C7E-E012-4E4A-9722-1D2A7D980442}" srcOrd="0" destOrd="0" presId="urn:microsoft.com/office/officeart/2005/8/layout/vList4#1"/>
    <dgm:cxn modelId="{6B92DE61-8CCB-466F-98A5-D00DCEB704D8}" type="presOf" srcId="{6605C4B6-27C8-4CBB-959E-62FCF8BF66ED}" destId="{A4D42943-E3F6-4F1E-9038-70E590F64E05}" srcOrd="1" destOrd="0" presId="urn:microsoft.com/office/officeart/2005/8/layout/vList4#1"/>
    <dgm:cxn modelId="{B2E9F5A7-E5B1-4ECE-9C49-E95F91B2C639}" type="presParOf" srcId="{DAD45C30-BD93-409A-B10A-44DD946600D3}" destId="{E0A50AF5-9883-44A7-83EB-EC7BF8A643EB}" srcOrd="0" destOrd="0" presId="urn:microsoft.com/office/officeart/2005/8/layout/vList4#1"/>
    <dgm:cxn modelId="{4AB23B8A-29E8-4125-B2A7-D4B4CC29BA3F}" type="presParOf" srcId="{E0A50AF5-9883-44A7-83EB-EC7BF8A643EB}" destId="{2DBEC9B1-756D-411C-894D-9B7E5B59BE84}" srcOrd="0" destOrd="0" presId="urn:microsoft.com/office/officeart/2005/8/layout/vList4#1"/>
    <dgm:cxn modelId="{2A7D44B8-20BC-4C97-B811-9E90FAC9B87D}" type="presParOf" srcId="{E0A50AF5-9883-44A7-83EB-EC7BF8A643EB}" destId="{CB491C95-91CC-4A85-B302-ED559503C5D2}" srcOrd="1" destOrd="0" presId="urn:microsoft.com/office/officeart/2005/8/layout/vList4#1"/>
    <dgm:cxn modelId="{1281665C-E3DF-45C4-A656-C258E1828AD4}" type="presParOf" srcId="{E0A50AF5-9883-44A7-83EB-EC7BF8A643EB}" destId="{52D56915-DFFE-441F-96BB-538473B7AF2F}" srcOrd="2" destOrd="0" presId="urn:microsoft.com/office/officeart/2005/8/layout/vList4#1"/>
    <dgm:cxn modelId="{75776395-4964-4E82-A3DC-F620786920FB}" type="presParOf" srcId="{DAD45C30-BD93-409A-B10A-44DD946600D3}" destId="{3D19DC33-5372-44AD-9846-F95483D40DAA}" srcOrd="1" destOrd="0" presId="urn:microsoft.com/office/officeart/2005/8/layout/vList4#1"/>
    <dgm:cxn modelId="{DA791FB6-5858-4DD9-9D21-4B81C6B48373}" type="presParOf" srcId="{DAD45C30-BD93-409A-B10A-44DD946600D3}" destId="{43E35F72-DF86-4E1F-B551-4DB27C2B148A}" srcOrd="2" destOrd="0" presId="urn:microsoft.com/office/officeart/2005/8/layout/vList4#1"/>
    <dgm:cxn modelId="{B20C23E7-F731-422E-9612-A6149FEA815F}" type="presParOf" srcId="{43E35F72-DF86-4E1F-B551-4DB27C2B148A}" destId="{DDE039CD-B08F-406F-AFF4-BD4C82DFF1C9}" srcOrd="0" destOrd="0" presId="urn:microsoft.com/office/officeart/2005/8/layout/vList4#1"/>
    <dgm:cxn modelId="{C914D8CF-7767-4D4A-AA31-0D4CCAA75FAA}" type="presParOf" srcId="{43E35F72-DF86-4E1F-B551-4DB27C2B148A}" destId="{8F6E8A13-8C7C-4317-B39F-4187B125D3FC}" srcOrd="1" destOrd="0" presId="urn:microsoft.com/office/officeart/2005/8/layout/vList4#1"/>
    <dgm:cxn modelId="{6FD4F291-9BC2-4295-8C2A-3373FD8DCB21}" type="presParOf" srcId="{43E35F72-DF86-4E1F-B551-4DB27C2B148A}" destId="{3FDC4CFB-F2FD-4BBA-80F1-3074BBFAD967}" srcOrd="2" destOrd="0" presId="urn:microsoft.com/office/officeart/2005/8/layout/vList4#1"/>
    <dgm:cxn modelId="{D35AF4F1-B679-4B93-944E-9B1A2D4E6D04}" type="presParOf" srcId="{DAD45C30-BD93-409A-B10A-44DD946600D3}" destId="{F1FD16BC-D477-4B60-9D7C-CCABAB8966FA}" srcOrd="3" destOrd="0" presId="urn:microsoft.com/office/officeart/2005/8/layout/vList4#1"/>
    <dgm:cxn modelId="{61523021-1000-4377-B7E2-4955B3DCEF09}" type="presParOf" srcId="{DAD45C30-BD93-409A-B10A-44DD946600D3}" destId="{114BDB09-7102-4AD4-8D6A-3148ED631B68}" srcOrd="4" destOrd="0" presId="urn:microsoft.com/office/officeart/2005/8/layout/vList4#1"/>
    <dgm:cxn modelId="{88D2C07A-B2C6-4A14-AADA-0400E308AF20}" type="presParOf" srcId="{114BDB09-7102-4AD4-8D6A-3148ED631B68}" destId="{553E0C7E-E012-4E4A-9722-1D2A7D980442}" srcOrd="0" destOrd="0" presId="urn:microsoft.com/office/officeart/2005/8/layout/vList4#1"/>
    <dgm:cxn modelId="{DD16F779-0A2D-4E08-AAE0-1079770FD4CA}" type="presParOf" srcId="{114BDB09-7102-4AD4-8D6A-3148ED631B68}" destId="{02F3BAC6-3B3C-419F-A48E-11D3DB4B48A1}" srcOrd="1" destOrd="0" presId="urn:microsoft.com/office/officeart/2005/8/layout/vList4#1"/>
    <dgm:cxn modelId="{AF277802-CC3A-4A20-A863-6FB6AB548098}" type="presParOf" srcId="{114BDB09-7102-4AD4-8D6A-3148ED631B68}" destId="{A4D42943-E3F6-4F1E-9038-70E590F64E0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EC9B1-756D-411C-894D-9B7E5B59BE84}">
      <dsp:nvSpPr>
        <dsp:cNvPr id="0" name=""/>
        <dsp:cNvSpPr/>
      </dsp:nvSpPr>
      <dsp:spPr>
        <a:xfrm>
          <a:off x="0" y="0"/>
          <a:ext cx="7405718" cy="1562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Жеке бақылау</a:t>
          </a:r>
          <a:endParaRPr lang="ru-RU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37414" y="0"/>
        <a:ext cx="5768303" cy="1562706"/>
      </dsp:txXfrm>
    </dsp:sp>
    <dsp:sp modelId="{CB491C95-91CC-4A85-B302-ED559503C5D2}">
      <dsp:nvSpPr>
        <dsp:cNvPr id="0" name=""/>
        <dsp:cNvSpPr/>
      </dsp:nvSpPr>
      <dsp:spPr>
        <a:xfrm>
          <a:off x="156270" y="156270"/>
          <a:ext cx="1481143" cy="125016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039CD-B08F-406F-AFF4-BD4C82DFF1C9}">
      <dsp:nvSpPr>
        <dsp:cNvPr id="0" name=""/>
        <dsp:cNvSpPr/>
      </dsp:nvSpPr>
      <dsp:spPr>
        <a:xfrm>
          <a:off x="0" y="1797112"/>
          <a:ext cx="7405718" cy="1562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Өзін</a:t>
          </a:r>
          <a:r>
            <a:rPr lang="ru-RU" sz="4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sz="4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өзі реттеу</a:t>
          </a:r>
          <a:endParaRPr lang="ru-RU" sz="4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37414" y="1797112"/>
        <a:ext cx="5768303" cy="1562706"/>
      </dsp:txXfrm>
    </dsp:sp>
    <dsp:sp modelId="{8F6E8A13-8C7C-4317-B39F-4187B125D3FC}">
      <dsp:nvSpPr>
        <dsp:cNvPr id="0" name=""/>
        <dsp:cNvSpPr/>
      </dsp:nvSpPr>
      <dsp:spPr>
        <a:xfrm>
          <a:off x="156270" y="1875247"/>
          <a:ext cx="1481143" cy="125016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E0C7E-E012-4E4A-9722-1D2A7D980442}">
      <dsp:nvSpPr>
        <dsp:cNvPr id="0" name=""/>
        <dsp:cNvSpPr/>
      </dsp:nvSpPr>
      <dsp:spPr>
        <a:xfrm>
          <a:off x="0" y="3437953"/>
          <a:ext cx="7405718" cy="15627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Өз іс</a:t>
          </a:r>
          <a:r>
            <a:rPr lang="ru-RU" sz="4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kk-KZ" sz="4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әрекетіне экспертиза жасау</a:t>
          </a:r>
          <a:endParaRPr lang="ru-RU" sz="4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37414" y="3437953"/>
        <a:ext cx="5768303" cy="1562706"/>
      </dsp:txXfrm>
    </dsp:sp>
    <dsp:sp modelId="{02F3BAC6-3B3C-419F-A48E-11D3DB4B48A1}">
      <dsp:nvSpPr>
        <dsp:cNvPr id="0" name=""/>
        <dsp:cNvSpPr/>
      </dsp:nvSpPr>
      <dsp:spPr>
        <a:xfrm>
          <a:off x="156270" y="3594224"/>
          <a:ext cx="1481143" cy="125016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4A14D-B7A2-4F27-9040-819A99E348DE}" type="datetimeFigureOut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BE369-06F0-4186-BEDC-8D760CAD3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группы дают комментарии с позиции своей области: когнитивные, социальные и аффективное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97F8-72D3-4DF4-B037-D6094C2EF3D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60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11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1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22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44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ru-RU" dirty="0" smtClean="0"/>
              <a:t>Включить</a:t>
            </a:r>
            <a:r>
              <a:rPr lang="ru-RU" baseline="0" dirty="0" smtClean="0"/>
              <a:t> определение </a:t>
            </a:r>
            <a:r>
              <a:rPr lang="ru-RU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Формативное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оценивание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Текущее оценивание обучения, которое обеспечивает учителей,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обучающихся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других участников педагогического процесса информацией, необходимой для совершенствования обучения.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Формативное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оценивание осуществляется в процессе повседневной работы в классе, является показателем текущей успеваемости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обучающихся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обеспечивает обратную связь между учеником и учителем и позволяет своевременно корректировать учебный процесс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60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/>
              <a:t>Мемлекеттік жалпыға міндетті білім беру стандарты</a:t>
            </a:r>
          </a:p>
          <a:p>
            <a:r>
              <a:rPr lang="kk-KZ" dirty="0" smtClean="0"/>
              <a:t>Пән бойынша оқу бағдарламасы</a:t>
            </a:r>
          </a:p>
          <a:p>
            <a:r>
              <a:rPr lang="kk-KZ" dirty="0" smtClean="0"/>
              <a:t>Пән</a:t>
            </a:r>
            <a:r>
              <a:rPr lang="kk-KZ" baseline="0" dirty="0" smtClean="0"/>
              <a:t> бойынша күтілетін нәтижелер</a:t>
            </a:r>
          </a:p>
          <a:p>
            <a:r>
              <a:rPr lang="kk-KZ" baseline="0" dirty="0" smtClean="0"/>
              <a:t>Бөлімдер</a:t>
            </a:r>
            <a:r>
              <a:rPr lang="ru-RU" baseline="0" dirty="0" smtClean="0"/>
              <a:t>\</a:t>
            </a:r>
            <a:r>
              <a:rPr lang="ru-RU" baseline="0" dirty="0" err="1" smtClean="0"/>
              <a:t>құрамды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тақырыптар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бөлімшелер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оқу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мақсаттары</a:t>
            </a:r>
            <a:endParaRPr lang="ru-RU" baseline="0" dirty="0" smtClean="0"/>
          </a:p>
          <a:p>
            <a:r>
              <a:rPr lang="kk-KZ" baseline="0" dirty="0" smtClean="0"/>
              <a:t>Күтілетін нәтижелер</a:t>
            </a:r>
          </a:p>
          <a:p>
            <a:r>
              <a:rPr lang="kk-KZ" baseline="0" dirty="0" smtClean="0"/>
              <a:t>Бағалау критерийлері</a:t>
            </a:r>
          </a:p>
          <a:p>
            <a:r>
              <a:rPr lang="kk-KZ" baseline="0" dirty="0" smtClean="0"/>
              <a:t>Білу және түсіну</a:t>
            </a:r>
          </a:p>
          <a:p>
            <a:r>
              <a:rPr lang="kk-KZ" baseline="0" dirty="0" smtClean="0"/>
              <a:t>Қолдану</a:t>
            </a:r>
          </a:p>
          <a:p>
            <a:r>
              <a:rPr lang="kk-KZ" baseline="0" dirty="0" smtClean="0"/>
              <a:t>Анализ</a:t>
            </a:r>
          </a:p>
          <a:p>
            <a:r>
              <a:rPr lang="kk-KZ" baseline="0" dirty="0" smtClean="0"/>
              <a:t>Синтез</a:t>
            </a:r>
          </a:p>
          <a:p>
            <a:r>
              <a:rPr lang="kk-KZ" baseline="0" dirty="0" smtClean="0"/>
              <a:t>Бағалау</a:t>
            </a:r>
          </a:p>
          <a:p>
            <a:r>
              <a:rPr lang="kk-KZ" baseline="0" dirty="0" smtClean="0"/>
              <a:t>Оқу жетістіктерінің деңгейлері</a:t>
            </a:r>
          </a:p>
          <a:p>
            <a:r>
              <a:rPr lang="kk-KZ" baseline="0" dirty="0" smtClean="0"/>
              <a:t>Төмен деңгей</a:t>
            </a:r>
          </a:p>
          <a:p>
            <a:r>
              <a:rPr lang="kk-KZ" baseline="0" dirty="0" smtClean="0"/>
              <a:t>Орта деңгей</a:t>
            </a:r>
          </a:p>
          <a:p>
            <a:r>
              <a:rPr lang="kk-KZ" baseline="0" dirty="0" smtClean="0"/>
              <a:t>Жоғары деңгей</a:t>
            </a:r>
          </a:p>
          <a:p>
            <a:r>
              <a:rPr lang="kk-KZ" baseline="0" dirty="0" smtClean="0"/>
              <a:t>Қалыптастырушы бағалаудың практикасы</a:t>
            </a:r>
          </a:p>
          <a:p>
            <a:r>
              <a:rPr lang="kk-KZ" baseline="0" dirty="0" smtClean="0"/>
              <a:t>Қызметі</a:t>
            </a:r>
          </a:p>
          <a:p>
            <a:r>
              <a:rPr lang="kk-KZ" baseline="0" dirty="0" smtClean="0"/>
              <a:t>Міндеттері</a:t>
            </a:r>
          </a:p>
          <a:p>
            <a:r>
              <a:rPr lang="kk-KZ" baseline="0" dirty="0" smtClean="0"/>
              <a:t>Әдістері</a:t>
            </a:r>
          </a:p>
          <a:p>
            <a:r>
              <a:rPr lang="kk-KZ" baseline="0" dirty="0" smtClean="0"/>
              <a:t>Қалыптастырушы</a:t>
            </a:r>
          </a:p>
          <a:p>
            <a:r>
              <a:rPr lang="kk-KZ" baseline="0" dirty="0" smtClean="0"/>
              <a:t>-құндылықтар жүйесін практикада бекіту мен қалыптастыру, құрастырудан тұрады</a:t>
            </a:r>
          </a:p>
          <a:p>
            <a:r>
              <a:rPr lang="kk-KZ" baseline="0" dirty="0" smtClean="0"/>
              <a:t>Ынталандырушы</a:t>
            </a:r>
          </a:p>
          <a:p>
            <a:pPr defTabSz="914357">
              <a:defRPr/>
            </a:pPr>
            <a:r>
              <a:rPr lang="kk-KZ" baseline="0" dirty="0" smtClean="0"/>
              <a:t>-оқушының тиімді ілгерілеуі үшін қалайтын нәтижеге қол жеткізуде қолайлы жағдай жасаудан тұрады</a:t>
            </a:r>
          </a:p>
          <a:p>
            <a:pPr defTabSz="914357">
              <a:defRPr/>
            </a:pPr>
            <a:r>
              <a:rPr lang="kk-KZ" baseline="0" dirty="0" smtClean="0"/>
              <a:t>Жігерлендіруші</a:t>
            </a:r>
          </a:p>
          <a:p>
            <a:pPr defTabSz="914357">
              <a:defRPr/>
            </a:pPr>
            <a:r>
              <a:rPr lang="kk-KZ" baseline="0" dirty="0" smtClean="0"/>
              <a:t>-оқушының оқуы мен жетістікке жету қорытындысынан тұрады</a:t>
            </a:r>
          </a:p>
          <a:p>
            <a:pPr defTabSz="914357">
              <a:defRPr/>
            </a:pPr>
            <a:r>
              <a:rPr lang="kk-KZ" baseline="0" dirty="0" smtClean="0"/>
              <a:t>Оқушының өзін-өзі бағалау дағдыларын қалыптастырады</a:t>
            </a:r>
          </a:p>
          <a:p>
            <a:pPr defTabSz="914357">
              <a:defRPr/>
            </a:pPr>
            <a:r>
              <a:rPr lang="kk-KZ" baseline="0" dirty="0" smtClean="0"/>
              <a:t>Оқушыларға үнемі кері байланыс жасап отырады</a:t>
            </a:r>
          </a:p>
          <a:p>
            <a:pPr defTabSz="914357">
              <a:defRPr/>
            </a:pPr>
            <a:r>
              <a:rPr lang="kk-KZ" baseline="0" dirty="0" smtClean="0"/>
              <a:t>Оқушының оқуын одан әрі мақсатты бағыттауға жігерлендіру</a:t>
            </a:r>
          </a:p>
          <a:p>
            <a:pPr defTabSz="914357">
              <a:defRPr/>
            </a:pPr>
            <a:r>
              <a:rPr lang="kk-KZ" baseline="0" dirty="0" smtClean="0"/>
              <a:t>Ақпараттарды ұсыну:</a:t>
            </a:r>
          </a:p>
          <a:p>
            <a:pPr defTabSz="914357">
              <a:defRPr/>
            </a:pPr>
            <a:r>
              <a:rPr lang="kk-KZ" baseline="0" dirty="0" smtClean="0"/>
              <a:t>-оқушыларға жұмысының сапасы туралы</a:t>
            </a:r>
          </a:p>
          <a:p>
            <a:pPr defTabSz="914357">
              <a:defRPr/>
            </a:pPr>
            <a:r>
              <a:rPr lang="kk-KZ" baseline="0" dirty="0" smtClean="0"/>
              <a:t>-мұғалімдерге оқушыны ілгерілету туралы</a:t>
            </a:r>
          </a:p>
          <a:p>
            <a:pPr defTabSz="914357">
              <a:defRPr/>
            </a:pPr>
            <a:r>
              <a:rPr lang="kk-KZ" baseline="0" dirty="0" smtClean="0"/>
              <a:t>-ата-аналарға оқудың жетістік нәтижелерінің дәрежесі туралы</a:t>
            </a:r>
          </a:p>
          <a:p>
            <a:pPr defTabSz="914357">
              <a:defRPr/>
            </a:pPr>
            <a:r>
              <a:rPr lang="kk-KZ" baseline="0" dirty="0" smtClean="0"/>
              <a:t>«Бағдаршам» </a:t>
            </a:r>
          </a:p>
          <a:p>
            <a:pPr defTabSz="914357">
              <a:defRPr/>
            </a:pPr>
            <a:r>
              <a:rPr lang="kk-KZ" baseline="0" dirty="0" smtClean="0"/>
              <a:t>Қолды көтерген мезетте бірге ойлануға уақыт беру</a:t>
            </a:r>
          </a:p>
          <a:p>
            <a:pPr defTabSz="914357">
              <a:defRPr/>
            </a:pPr>
            <a:r>
              <a:rPr lang="kk-KZ" baseline="0" dirty="0" smtClean="0"/>
              <a:t>Портфолио, журналдар мен рубрикалар</a:t>
            </a:r>
          </a:p>
          <a:p>
            <a:pPr defTabSz="914357">
              <a:defRPr/>
            </a:pPr>
            <a:r>
              <a:rPr lang="kk-KZ" baseline="0" dirty="0" smtClean="0"/>
              <a:t>Викториналар\сұрақтар</a:t>
            </a:r>
          </a:p>
          <a:p>
            <a:pPr defTabSz="914357">
              <a:defRPr/>
            </a:pPr>
            <a:r>
              <a:rPr lang="kk-KZ" baseline="0" dirty="0" smtClean="0"/>
              <a:t>Концептуалдық карталар</a:t>
            </a:r>
          </a:p>
          <a:p>
            <a:pPr defTabSz="914357">
              <a:defRPr/>
            </a:pPr>
            <a:r>
              <a:rPr lang="kk-KZ" baseline="0" dirty="0" smtClean="0"/>
              <a:t>Қолмен белгі беру</a:t>
            </a:r>
          </a:p>
          <a:p>
            <a:pPr defTabSz="914357">
              <a:defRPr/>
            </a:pPr>
            <a:r>
              <a:rPr lang="kk-KZ" baseline="0" dirty="0" smtClean="0"/>
              <a:t>Жинақтау үшін карточкалар индексі</a:t>
            </a:r>
          </a:p>
          <a:p>
            <a:pPr defTabSz="914357">
              <a:defRPr/>
            </a:pPr>
            <a:r>
              <a:rPr lang="kk-KZ" baseline="0" dirty="0" smtClean="0"/>
              <a:t>Бір минуттық эссе </a:t>
            </a:r>
          </a:p>
          <a:p>
            <a:pPr defTabSz="914357">
              <a:defRPr/>
            </a:pPr>
            <a:r>
              <a:rPr lang="kk-KZ" baseline="0" dirty="0" smtClean="0"/>
              <a:t>Сөйлеу үлгілері</a:t>
            </a:r>
          </a:p>
          <a:p>
            <a:pPr defTabSz="914357">
              <a:defRPr/>
            </a:pPr>
            <a:r>
              <a:rPr lang="kk-KZ" baseline="0" dirty="0" smtClean="0"/>
              <a:t>Түсінік бойынша қателіктерін тексеру</a:t>
            </a:r>
          </a:p>
          <a:p>
            <a:pPr defTabSz="914357">
              <a:defRPr/>
            </a:pPr>
            <a:r>
              <a:rPr lang="kk-KZ" baseline="0" dirty="0" smtClean="0"/>
              <a:t>Үш минуттық үзіліс</a:t>
            </a:r>
          </a:p>
          <a:p>
            <a:pPr defTabSz="914357">
              <a:defRPr/>
            </a:pPr>
            <a:r>
              <a:rPr lang="kk-KZ" baseline="0" dirty="0" smtClean="0"/>
              <a:t>Мұғалімнің күнделікті практикасы</a:t>
            </a:r>
          </a:p>
          <a:p>
            <a:pPr defTabSz="914357">
              <a:defRPr/>
            </a:pPr>
            <a:endParaRPr lang="kk-KZ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97F8-72D3-4DF4-B037-D6094C2EF3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5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224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224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1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1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337329-ADCD-4DCD-AFC6-9CF349331AE2}" type="datetime1">
              <a:rPr lang="ru-RU" smtClean="0"/>
              <a:pPr/>
              <a:t>23.08.2017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F054-14AC-420A-9CFB-FC55F519B9C6}" type="datetime1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5A8F-B865-4D9C-98ED-392DA13F3C41}" type="datetime1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18D0-E9E3-4FAE-8B75-BC0F63366551}" type="datetime1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0656-A6F8-4DA1-9057-F4197A26BCDB}" type="datetime1">
              <a:rPr lang="ru-RU" smtClean="0"/>
              <a:pPr/>
              <a:t>23.08.2017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BD29-5DAE-4201-8D72-42FDC84F455C}" type="datetime1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C526-26BE-4616-A020-AD402EC6170D}" type="datetime1">
              <a:rPr lang="ru-RU" smtClean="0"/>
              <a:pPr/>
              <a:t>23.08.2017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179D-D942-43CD-98C0-690C5167E983}" type="datetime1">
              <a:rPr lang="ru-RU" smtClean="0"/>
              <a:pPr/>
              <a:t>23.08.2017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4F6D-EF60-461F-94C7-70A81B9C597F}" type="datetime1">
              <a:rPr lang="ru-RU" smtClean="0"/>
              <a:pPr/>
              <a:t>23.08.2017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D8CA4FE-F7B7-4116-AECA-4BD5713B31E5}" type="datetime1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25A7EC-C5AC-4331-A3D4-26317916DA14}" type="datetime1">
              <a:rPr lang="ru-RU" smtClean="0"/>
              <a:pPr/>
              <a:t>23.08.2017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F750E4-7867-45A6-94BB-B30865F921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D2242-0FFC-4B84-BDD6-98CB2A368C4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Univer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23.08.2017</a:t>
            </a:fld>
            <a:endParaRPr lang="en-GB">
              <a:solidFill>
                <a:prstClr val="black">
                  <a:tint val="75000"/>
                </a:prstClr>
              </a:solidFill>
              <a:latin typeface="Univers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Univers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6D1E7-76C4-4EEA-AEAE-95F02A26A468}" type="slidenum">
              <a:rPr lang="en-GB" smtClean="0">
                <a:solidFill>
                  <a:prstClr val="black">
                    <a:tint val="75000"/>
                  </a:prstClr>
                </a:solidFill>
                <a:latin typeface="Univers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Univer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.uk/imgres?imgurl=http://www.bisnet.or.id/vle/file.php?file=/293/HomeworkHelpClubimage.jpg&amp;imgrefurl=http://www.bisnet.or.id/vle/course/view.php?id=293&amp;usg=___YEDl7JhV7NhW6Tcb8pURIQBc5M=&amp;h=300&amp;w=336&amp;sz=20&amp;hl=en&amp;start=3&amp;um=1&amp;tbnid=JM8e7wfEdP5IGM:&amp;tbnh=106&amp;tbnw=119&amp;prev=/images?q=peer+assessment&amp;hl=en&amp;sa=N&amp;um=1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3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uk/imgres?imgurl=http://www.artsjournal.com/dewey21c/graph_improvement.jpg&amp;imgrefurl=http://www.artsjournal.com/dewey21c/2009/06/can-the-arts-be-a-central-part.html&amp;usg=__1OuBtPhq4tL8XWpk7RPza825vHI=&amp;h=375&amp;w=305&amp;sz=17&amp;hl=en&amp;start=1&amp;um=1&amp;tbnid=xKYQn0rCyIBXeM:&amp;tbnh=122&amp;tbnw=99&amp;prev=/images?q=improvement&amp;hl=en&amp;um=1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12" Type="http://schemas.openxmlformats.org/officeDocument/2006/relationships/slide" Target="slide2.xml"/><Relationship Id="rId2" Type="http://schemas.openxmlformats.org/officeDocument/2006/relationships/hyperlink" Target="http://images.google.co.uk/imgres?imgurl=http://farm1.static.flickr.com/166/420654166_2fc3dcdb3d.jpg&amp;imgrefurl=http://timesofmylife.wordpress.com/2007/03/14/my-pri2-chinese-textbook/&amp;usg=__HTBSDdqcBmx266WHEQ4UVlLuJt0=&amp;h=267&amp;w=500&amp;sz=33&amp;hl=en&amp;start=16&amp;um=1&amp;tbnid=eXhtdX34eEUQsM:&amp;tbnh=69&amp;tbnw=130&amp;prev=/images?q=circled+writing&amp;hl=en&amp;um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.uk/imgres?imgurl=http://www.doversherborn.org/doverelementary/Library/CANADA/identify.gif&amp;imgrefurl=http://www.doversherborn.org/doverelementary/Library/CANADA/MainIdea.htm&amp;usg=__UqZmnNVfJfuvzoWSz5bG6fhAtNE=&amp;h=269&amp;w=253&amp;sz=3&amp;hl=en&amp;start=1&amp;um=1&amp;tbnid=z5H8j6zZOFKmlM:&amp;tbnh=113&amp;tbnw=106&amp;prev=/images?q=identify&amp;hl=en&amp;um=1" TargetMode="External"/><Relationship Id="rId11" Type="http://schemas.openxmlformats.org/officeDocument/2006/relationships/image" Target="../media/image49.jpeg"/><Relationship Id="rId5" Type="http://schemas.openxmlformats.org/officeDocument/2006/relationships/image" Target="../media/image46.jpeg"/><Relationship Id="rId10" Type="http://schemas.openxmlformats.org/officeDocument/2006/relationships/hyperlink" Target="http://images.google.co.uk/imgres?imgurl=http://www.able.state.pa.us/able/lib/able/distance/success_key.jpg&amp;imgrefurl=http://www.saidgallery.com/2009/08/success.html&amp;usg=__kWzFCwKQkWHivEe8i-nbAr3PTbs=&amp;h=428&amp;w=600&amp;sz=19&amp;hl=en&amp;start=8&amp;um=1&amp;tbnid=mA8T1-2TtQXSTM:&amp;tbnh=96&amp;tbnw=135&amp;prev=/images?q=success&amp;hl=en&amp;um=1" TargetMode="External"/><Relationship Id="rId4" Type="http://schemas.openxmlformats.org/officeDocument/2006/relationships/hyperlink" Target="http://images.google.co.uk/imgres?imgurl=http://www.brainboxx.co.uk/A3_ASPECTS/images2/TALKpartners2.gif&amp;imgrefurl=http://www.brainboxx.co.uk/A3_ASPECTS/pages/TALKpartners.htm&amp;usg=__eqoOhiu08tPsJ9oEeSd0DMqzPDc=&amp;h=556&amp;w=556&amp;sz=13&amp;hl=en&amp;start=1&amp;um=1&amp;tbnid=stxdIgEZebaWUM:&amp;tbnh=133&amp;tbnw=133&amp;prev=/images?q=talk+partner&amp;hl=en&amp;um=1" TargetMode="External"/><Relationship Id="rId9" Type="http://schemas.openxmlformats.org/officeDocument/2006/relationships/image" Target="../media/image48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0.jpeg"/><Relationship Id="rId7" Type="http://schemas.openxmlformats.org/officeDocument/2006/relationships/image" Target="../media/image48.jpeg"/><Relationship Id="rId2" Type="http://schemas.openxmlformats.org/officeDocument/2006/relationships/hyperlink" Target="http://images.google.co.uk/imgres?imgurl=http://astonguild.org.uk/files/jobshop/success(1).jpg&amp;imgrefurl=http://www.astonguild.org.uk/jobshop/index.php?page=article&amp;news_id=695&amp;usg=__Km_RIGHTV6W0HCJER_LeOjln7IU=&amp;h=300&amp;w=300&amp;sz=18&amp;hl=en&amp;start=20&amp;um=1&amp;tbnid=bbQnWktSHRcdqM:&amp;tbnh=116&amp;tbnw=116&amp;prev=/images?q=success&amp;hl=en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.uk/imgres?imgurl=http://www.artsjournal.com/dewey21c/graph_improvement.jpg&amp;imgrefurl=http://www.artsjournal.com/dewey21c/2009/06/can-the-arts-be-a-central-part.html&amp;usg=__1OuBtPhq4tL8XWpk7RPza825vHI=&amp;h=375&amp;w=305&amp;sz=17&amp;hl=en&amp;start=1&amp;um=1&amp;tbnid=xKYQn0rCyIBXeM:&amp;tbnh=122&amp;tbnw=99&amp;prev=/images?q=improvement&amp;hl=en&amp;um=1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://images.google.co.uk/imgres?imgurl=http://www.doversherborn.org/doverelementary/Library/CANADA/identify.gif&amp;imgrefurl=http://www.doversherborn.org/doverelementary/Library/CANADA/MainIdea.htm&amp;usg=__UqZmnNVfJfuvzoWSz5bG6fhAtNE=&amp;h=269&amp;w=253&amp;sz=3&amp;hl=en&amp;start=1&amp;um=1&amp;tbnid=z5H8j6zZOFKmlM:&amp;tbnh=113&amp;tbnw=106&amp;prev=/images?q=identify&amp;hl=en&amp;sa=N&amp;um=1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8072494" cy="2620941"/>
          </a:xfrm>
        </p:spPr>
        <p:txBody>
          <a:bodyPr>
            <a:no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Оқыту үдерісінде өзін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өзі және өзара бағалаудың тиімді тәсілдерін қолдану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92867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760" y="116632"/>
            <a:ext cx="7288212" cy="758825"/>
          </a:xfrm>
        </p:spPr>
        <p:txBody>
          <a:bodyPr/>
          <a:lstStyle/>
          <a:p>
            <a:pPr algn="ctr"/>
            <a:r>
              <a:rPr lang="ru-RU" sz="2400" b="1" cap="all" dirty="0" smtClean="0">
                <a:solidFill>
                  <a:schemeClr val="accent1"/>
                </a:solidFill>
                <a:effectLst/>
                <a:latin typeface="Arial Narrow" panose="020B0606020202030204" pitchFamily="34" charset="0"/>
                <a:cs typeface="Arial" pitchFamily="34" charset="0"/>
              </a:rPr>
              <a:t>ҚАЛЫПТАСТЫРУШЫ БАҒАЛАУ</a:t>
            </a:r>
            <a:endParaRPr lang="ru-RU" sz="2400" b="1" cap="all" dirty="0">
              <a:solidFill>
                <a:schemeClr val="accent1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026" y="1196752"/>
            <a:ext cx="8689974" cy="1905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7563" lvl="3" indent="-360363" algn="just">
              <a:lnSpc>
                <a:spcPct val="125000"/>
              </a:lnSpc>
              <a:buClr>
                <a:srgbClr val="0065BD"/>
              </a:buClr>
              <a:defRPr/>
            </a:pP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     </a:t>
            </a:r>
            <a:endParaRPr lang="ru-RU" altLang="en-US" sz="2000" dirty="0" smtClean="0">
              <a:solidFill>
                <a:srgbClr val="020202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7825" y="1196752"/>
            <a:ext cx="8514655" cy="4895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344" y="1173882"/>
            <a:ext cx="1444351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Өткізіледі </a:t>
            </a:r>
            <a:endParaRPr lang="ru-RU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35290" y="1185317"/>
            <a:ext cx="3672408" cy="44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Ақпараттандырады</a:t>
            </a:r>
            <a:endParaRPr lang="ru-RU" b="1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1196752"/>
            <a:ext cx="2664296" cy="41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Оқушының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рөлі</a:t>
            </a:r>
            <a:endParaRPr lang="ru-RU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825" y="1700808"/>
            <a:ext cx="1457870" cy="14009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мұғалім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тоқсан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барысында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өткізеді</a:t>
            </a:r>
            <a:endParaRPr lang="ru-RU" sz="16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1700808"/>
            <a:ext cx="3672408" cy="14009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материалды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оқу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барысында</a:t>
            </a:r>
            <a:r>
              <a:rPr lang="ru-RU" sz="1600" dirty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тапсырманы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қаншалықты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дұрыс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орындағаны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жөнінде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оқушылар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ақпарат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алады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;</a:t>
            </a:r>
            <a:endParaRPr lang="ru-RU" sz="16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оқушының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ілгерілеуі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жөнінде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мұғалім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ақпарат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алып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оқыту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үдерісіне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өзгерістер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енгізе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алады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1700808"/>
            <a:ext cx="2664296" cy="14009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оқытуға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белсене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қатысады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күтілетін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нәтижені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түсінеді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өзін-өзі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бағалайды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/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бірін-бірі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бағалайды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1343" y="3165961"/>
            <a:ext cx="4026669" cy="41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Мұғалімнің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рөлі</a:t>
            </a:r>
            <a:endParaRPr lang="ru-RU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138" y="3644280"/>
            <a:ext cx="4046649" cy="22322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оқу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жоспарына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сәйкес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ба</a:t>
            </a:r>
            <a:r>
              <a:rPr lang="kk-KZ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ғалау критерийлерін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анық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жазады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 err="1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б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ағалау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критерийлеріне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сәйкес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тапсырмалар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құрастырады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тапсырмаға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дескриптор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құрастырады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оқушыларға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тиімді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кері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байланыс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береді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;</a:t>
            </a:r>
          </a:p>
          <a:p>
            <a:pPr marL="0" lvl="1" defTabSz="5778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оқыту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мен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бағалау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үдерісіне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түзету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енгізеді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0412" y="3225180"/>
            <a:ext cx="3890020" cy="41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Өткізілу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</a:rPr>
              <a:t>формасы</a:t>
            </a:r>
            <a:endParaRPr lang="ru-RU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92559" y="3752664"/>
            <a:ext cx="3816424" cy="20154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>
              <a:spcBef>
                <a:spcPct val="20000"/>
              </a:spcBef>
              <a:buClr>
                <a:srgbClr val="A5B592"/>
              </a:buClr>
              <a:buSzPct val="85000"/>
              <a:buFont typeface="Wingdings 2"/>
              <a:buChar char=""/>
            </a:pPr>
            <a:r>
              <a:rPr lang="ru-RU" sz="1600" dirty="0" err="1" smtClean="0">
                <a:solidFill>
                  <a:prstClr val="black"/>
                </a:solidFill>
                <a:latin typeface="Georgia"/>
              </a:rPr>
              <a:t>жеке</a:t>
            </a:r>
            <a:endParaRPr lang="ru-RU" sz="1600" dirty="0">
              <a:solidFill>
                <a:prstClr val="black"/>
              </a:solidFill>
              <a:latin typeface="Georgia"/>
            </a:endParaRPr>
          </a:p>
          <a:p>
            <a:pPr marL="274320" lvl="0" indent="-274320">
              <a:spcBef>
                <a:spcPct val="20000"/>
              </a:spcBef>
              <a:buClr>
                <a:srgbClr val="A5B592"/>
              </a:buClr>
              <a:buSzPct val="85000"/>
              <a:buFont typeface="Wingdings 2"/>
              <a:buChar char=""/>
            </a:pPr>
            <a:r>
              <a:rPr lang="ru-RU" sz="1600" dirty="0" err="1" smtClean="0">
                <a:solidFill>
                  <a:prstClr val="black"/>
                </a:solidFill>
                <a:latin typeface="Georgia"/>
              </a:rPr>
              <a:t>жұппен</a:t>
            </a:r>
            <a:endParaRPr lang="ru-RU" sz="1600" dirty="0">
              <a:solidFill>
                <a:prstClr val="black"/>
              </a:solidFill>
              <a:latin typeface="Georgia"/>
            </a:endParaRPr>
          </a:p>
          <a:p>
            <a:pPr marL="274320" lvl="0" indent="-274320">
              <a:spcBef>
                <a:spcPct val="20000"/>
              </a:spcBef>
              <a:buClr>
                <a:srgbClr val="A5B592"/>
              </a:buClr>
              <a:buSzPct val="85000"/>
              <a:buFont typeface="Wingdings 2"/>
              <a:buChar char=""/>
            </a:pPr>
            <a:r>
              <a:rPr lang="ru-RU" sz="1600" dirty="0" err="1" smtClean="0">
                <a:solidFill>
                  <a:prstClr val="black"/>
                </a:solidFill>
                <a:latin typeface="Georgia"/>
              </a:rPr>
              <a:t>топпен</a:t>
            </a:r>
            <a:endParaRPr lang="ru-RU" sz="1600" dirty="0">
              <a:solidFill>
                <a:prstClr val="black"/>
              </a:solidFill>
              <a:latin typeface="Georgia"/>
            </a:endParaRPr>
          </a:p>
          <a:p>
            <a:pPr marL="274320" lvl="0" indent="-274320">
              <a:spcBef>
                <a:spcPct val="20000"/>
              </a:spcBef>
              <a:buClr>
                <a:srgbClr val="A5B592"/>
              </a:buClr>
              <a:buSzPct val="85000"/>
              <a:buFont typeface="Wingdings 2"/>
              <a:buChar char=""/>
            </a:pPr>
            <a:r>
              <a:rPr lang="kk-KZ" sz="1600" dirty="0" smtClean="0">
                <a:solidFill>
                  <a:schemeClr val="tx1"/>
                </a:solidFill>
                <a:latin typeface="Georgia"/>
              </a:rPr>
              <a:t>ауысатын топтар құрамында</a:t>
            </a:r>
            <a:endParaRPr lang="ru-RU" sz="1600" dirty="0">
              <a:solidFill>
                <a:schemeClr val="tx1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565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35" y="1"/>
            <a:ext cx="7886700" cy="548679"/>
          </a:xfrm>
        </p:spPr>
        <p:txBody>
          <a:bodyPr>
            <a:noAutofit/>
          </a:bodyPr>
          <a:lstStyle/>
          <a:p>
            <a:pPr algn="ctr"/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Қалыптастырушы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құрылымы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скар\Downloads\1453821074.jpg"/>
          <p:cNvPicPr>
            <a:picLocks noChangeAspect="1" noChangeArrowheads="1"/>
          </p:cNvPicPr>
          <p:nvPr/>
        </p:nvPicPr>
        <p:blipFill>
          <a:blip r:embed="rId3" cstate="print"/>
          <a:srcRect l="8068" r="5234" b="11392"/>
          <a:stretch>
            <a:fillRect/>
          </a:stretch>
        </p:blipFill>
        <p:spPr bwMode="auto">
          <a:xfrm>
            <a:off x="0" y="476672"/>
            <a:ext cx="9143999" cy="6381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1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err="1" smtClean="0"/>
              <a:t>«Қара жәшік»ішіндегі жұмыс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i="1" dirty="0" err="1" smtClean="0"/>
              <a:t>(«Мұғалімге арналған нұсқаулық </a:t>
            </a:r>
            <a:r>
              <a:rPr lang="ru-RU" sz="2800" i="1" dirty="0" smtClean="0"/>
              <a:t>3 </a:t>
            </a:r>
            <a:r>
              <a:rPr lang="ru-RU" sz="2800" i="1" dirty="0" err="1" smtClean="0"/>
              <a:t>деңгей</a:t>
            </a:r>
            <a:r>
              <a:rPr lang="ru-RU" sz="2800" i="1" dirty="0" smtClean="0"/>
              <a:t>», 4 </a:t>
            </a:r>
            <a:r>
              <a:rPr lang="ru-RU" sz="2800" i="1" dirty="0" err="1" smtClean="0"/>
              <a:t>басылым</a:t>
            </a:r>
            <a:r>
              <a:rPr lang="ru-RU" sz="2800" i="1" dirty="0" smtClean="0"/>
              <a:t>, </a:t>
            </a:r>
            <a:br>
              <a:rPr lang="ru-RU" sz="2800" i="1" dirty="0" smtClean="0"/>
            </a:br>
            <a:r>
              <a:rPr lang="ru-RU" sz="2800" i="1" dirty="0" smtClean="0"/>
              <a:t>54 б.)</a:t>
            </a:r>
            <a:endParaRPr lang="ru-RU" i="1" dirty="0"/>
          </a:p>
        </p:txBody>
      </p:sp>
      <p:pic>
        <p:nvPicPr>
          <p:cNvPr id="1027" name="Picture 3" descr="C:\Users\Liliya\Desktop\photo_1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087" y="1600200"/>
            <a:ext cx="4829826" cy="45259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2204864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Оқушыларды тұтас сабақ ретінде</a:t>
            </a:r>
            <a:r>
              <a:rPr lang="ru-RU" sz="1400" dirty="0" smtClean="0"/>
              <a:t>, </a:t>
            </a:r>
            <a:r>
              <a:rPr lang="ru-RU" sz="1400" dirty="0" err="1" smtClean="0"/>
              <a:t>жеке</a:t>
            </a:r>
            <a:r>
              <a:rPr lang="ru-RU" sz="1400" dirty="0" smtClean="0"/>
              <a:t> </a:t>
            </a:r>
            <a:r>
              <a:rPr lang="ru-RU" sz="1400" dirty="0" err="1" smtClean="0"/>
              <a:t>тапсырмаларға </a:t>
            </a:r>
            <a:r>
              <a:rPr lang="ru-RU" sz="1400" dirty="0" smtClean="0"/>
              <a:t>да </a:t>
            </a:r>
            <a:r>
              <a:rPr lang="ru-RU" sz="1400" dirty="0" err="1" smtClean="0"/>
              <a:t>критерийлермен</a:t>
            </a:r>
            <a:r>
              <a:rPr lang="ru-RU" sz="1400" dirty="0" smtClean="0"/>
              <a:t> </a:t>
            </a:r>
            <a:r>
              <a:rPr lang="ru-RU" sz="1400" dirty="0" err="1" smtClean="0"/>
              <a:t>таныстыру</a:t>
            </a:r>
            <a:r>
              <a:rPr lang="ru-RU" sz="1400" dirty="0" smtClean="0"/>
              <a:t> (</a:t>
            </a:r>
            <a:r>
              <a:rPr lang="ru-RU" sz="1400" dirty="0" err="1" smtClean="0"/>
              <a:t>оның ішінде</a:t>
            </a:r>
            <a:r>
              <a:rPr lang="ru-RU" sz="1400" dirty="0" smtClean="0"/>
              <a:t>, </a:t>
            </a:r>
            <a:r>
              <a:rPr lang="ru-RU" sz="1400" b="1" u="sng" dirty="0" err="1" smtClean="0">
                <a:solidFill>
                  <a:srgbClr val="FF0000"/>
                </a:solidFill>
              </a:rPr>
              <a:t>мақсат қою</a:t>
            </a:r>
            <a:r>
              <a:rPr lang="ru-RU" sz="1400" dirty="0" smtClean="0"/>
              <a:t>); </a:t>
            </a:r>
            <a:r>
              <a:rPr lang="ru-RU" sz="1400" dirty="0" err="1" smtClean="0"/>
              <a:t>критерийлерді</a:t>
            </a:r>
            <a:r>
              <a:rPr lang="ru-RU" sz="1400" dirty="0" smtClean="0"/>
              <a:t> </a:t>
            </a:r>
            <a:r>
              <a:rPr lang="ru-RU" sz="1400" dirty="0" err="1" smtClean="0"/>
              <a:t>бірлесіп</a:t>
            </a:r>
            <a:r>
              <a:rPr lang="ru-RU" sz="1400" dirty="0" smtClean="0"/>
              <a:t> </a:t>
            </a:r>
            <a:r>
              <a:rPr lang="ru-RU" sz="1400" dirty="0" err="1" smtClean="0"/>
              <a:t>талқылау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465313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Сұрақтың тиімді</a:t>
            </a:r>
            <a:r>
              <a:rPr lang="ru-RU" dirty="0" smtClean="0"/>
              <a:t> </a:t>
            </a:r>
            <a:r>
              <a:rPr lang="ru-RU" dirty="0" err="1" smtClean="0"/>
              <a:t>қойылуы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1" y="220486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Кері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қамтамасыз ету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44371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Сыныптасын</a:t>
            </a:r>
            <a:r>
              <a:rPr lang="ru-RU" dirty="0" smtClean="0"/>
              <a:t> </a:t>
            </a:r>
            <a:r>
              <a:rPr lang="ru-RU" dirty="0" err="1" smtClean="0"/>
              <a:t>және өзін-өзі бағалау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err="1" smtClean="0"/>
              <a:t>Қалыптастырушы бағалау ретінде</a:t>
            </a:r>
            <a:r>
              <a:rPr lang="ru-RU" u="sng" dirty="0" smtClean="0"/>
              <a:t> </a:t>
            </a:r>
            <a:r>
              <a:rPr lang="ru-RU" u="sng" dirty="0" err="1" smtClean="0"/>
              <a:t>сұрақтарды қолдану: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853136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u="sng" dirty="0" err="1" smtClean="0"/>
              <a:t>«Сұрастырыңыз, күтіңіз, бір</a:t>
            </a:r>
            <a:r>
              <a:rPr lang="ru-RU" u="sng" dirty="0" smtClean="0"/>
              <a:t>, </a:t>
            </a:r>
            <a:r>
              <a:rPr lang="ru-RU" u="sng" dirty="0" err="1" smtClean="0"/>
              <a:t>екі</a:t>
            </a:r>
            <a:r>
              <a:rPr lang="ru-RU" u="sng" dirty="0" smtClean="0"/>
              <a:t>, </a:t>
            </a:r>
            <a:r>
              <a:rPr lang="ru-RU" u="sng" dirty="0" err="1" smtClean="0"/>
              <a:t>үш» </a:t>
            </a:r>
            <a:r>
              <a:rPr lang="ru-RU" dirty="0" err="1" smtClean="0"/>
              <a:t>Оқушыларға ойланып</a:t>
            </a:r>
            <a:r>
              <a:rPr lang="ru-RU" dirty="0" smtClean="0"/>
              <a:t> </a:t>
            </a:r>
            <a:r>
              <a:rPr lang="ru-RU" dirty="0" err="1" smtClean="0"/>
              <a:t>жауап</a:t>
            </a:r>
            <a:r>
              <a:rPr lang="ru-RU" dirty="0" smtClean="0"/>
              <a:t>  </a:t>
            </a:r>
            <a:r>
              <a:rPr lang="ru-RU" dirty="0" err="1" smtClean="0"/>
              <a:t>беруге</a:t>
            </a:r>
            <a:r>
              <a:rPr lang="ru-RU" dirty="0" smtClean="0"/>
              <a:t> </a:t>
            </a:r>
            <a:r>
              <a:rPr lang="ru-RU" dirty="0" err="1" smtClean="0"/>
              <a:t>уақыт көлемін жеткілікті</a:t>
            </a:r>
            <a:r>
              <a:rPr lang="ru-RU" dirty="0" smtClean="0"/>
              <a:t> беру. </a:t>
            </a:r>
          </a:p>
          <a:p>
            <a:pPr marL="514350" indent="-514350" algn="just">
              <a:buNone/>
            </a:pPr>
            <a:endParaRPr lang="ru-RU" dirty="0" smtClean="0"/>
          </a:p>
          <a:p>
            <a:pPr marL="514350" indent="-514350"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694338"/>
            <a:ext cx="1944216" cy="264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Liliya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06827">
            <a:off x="3692419" y="3518916"/>
            <a:ext cx="1039616" cy="1405905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53049">
            <a:off x="4572000" y="3284984"/>
            <a:ext cx="509902" cy="56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Liliya\Desktop\vopro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52483">
            <a:off x="5095199" y="3606888"/>
            <a:ext cx="721654" cy="952583"/>
          </a:xfrm>
          <a:prstGeom prst="rect">
            <a:avLst/>
          </a:prstGeom>
          <a:noFill/>
        </p:spPr>
      </p:pic>
      <p:sp>
        <p:nvSpPr>
          <p:cNvPr id="11" name="Капля 10"/>
          <p:cNvSpPr/>
          <p:nvPr/>
        </p:nvSpPr>
        <p:spPr>
          <a:xfrm rot="11279876">
            <a:off x="7432142" y="2498353"/>
            <a:ext cx="1576231" cy="1505485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72396" y="2643182"/>
            <a:ext cx="136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cs typeface="Angsana New" pitchFamily="18" charset="-34"/>
              </a:rPr>
              <a:t> 7- секунд  </a:t>
            </a:r>
            <a:r>
              <a:rPr lang="ru-RU" sz="1600" i="1" dirty="0" err="1" smtClean="0">
                <a:cs typeface="Angsana New" pitchFamily="18" charset="-34"/>
              </a:rPr>
              <a:t>ережесі</a:t>
            </a:r>
            <a:r>
              <a:rPr lang="ru-RU" sz="1600" i="1" dirty="0" smtClean="0">
                <a:cs typeface="Angsana New" pitchFamily="18" charset="-34"/>
              </a:rPr>
              <a:t> </a:t>
            </a:r>
            <a:r>
              <a:rPr lang="ru-RU" sz="1600" i="1" dirty="0" err="1" smtClean="0">
                <a:cs typeface="Angsana New" pitchFamily="18" charset="-34"/>
              </a:rPr>
              <a:t>н</a:t>
            </a:r>
            <a:r>
              <a:rPr lang="ru-RU" sz="1600" i="1" dirty="0" smtClean="0">
                <a:cs typeface="Angsana New" pitchFamily="18" charset="-34"/>
              </a:rPr>
              <a:t> </a:t>
            </a:r>
            <a:r>
              <a:rPr lang="ru-RU" sz="1600" i="1" dirty="0" err="1" smtClean="0">
                <a:cs typeface="Angsana New" pitchFamily="18" charset="-34"/>
              </a:rPr>
              <a:t>қолдануға мүмкіндік </a:t>
            </a:r>
            <a:r>
              <a:rPr lang="ru-RU" sz="1600" i="1" dirty="0" smtClean="0">
                <a:cs typeface="Angsana New" pitchFamily="18" charset="-34"/>
              </a:rPr>
              <a:t>беру</a:t>
            </a:r>
            <a:endParaRPr lang="ru-RU" sz="1600" i="1" dirty="0">
              <a:cs typeface="Angsana New" pitchFamily="18" charset="-34"/>
            </a:endParaRPr>
          </a:p>
        </p:txBody>
      </p:sp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116741">
            <a:off x="2210000" y="3433206"/>
            <a:ext cx="906432" cy="100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Liliya\Desktop\скачанные файл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053331">
            <a:off x="3243390" y="4548663"/>
            <a:ext cx="889319" cy="889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203717"/>
            <a:ext cx="8607301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Өзін өзі бағалау және өзара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бағалау бойынша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нұсқаулық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1" name="Picture 2" descr="http://t2.gstatic.com/images?q=tbn:JM8e7wfEdP5IGM:http://www.bisnet.or.id/vle/file.php%3Ffile%3D/293/HomeworkHelpClub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69850"/>
            <a:ext cx="122396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http://t2.gstatic.com/images?q=tbn:JM8e7wfEdP5IGM:http://www.bisnet.or.id/vle/file.php%3Ffile%3D/293/HomeworkHelpClub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12033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8643998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Бағалау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қажет 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бағалау үдерісі  шынайы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болуына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көмектеседі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мұғалім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оқушы арасында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оқушы өз іс-әрекетіндегі әлсіз жақтарын байқайды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бірін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қолдау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900106"/>
          </a:xfrm>
        </p:spPr>
        <p:txBody>
          <a:bodyPr>
            <a:normAutofit fontScale="90000"/>
          </a:bodyPr>
          <a:lstStyle/>
          <a:p>
            <a:pPr algn="ctr"/>
            <a:r>
              <a:rPr lang="kk-KZ" sz="6700" dirty="0" smtClean="0"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6700" dirty="0" smtClean="0">
                <a:latin typeface="Times New Roman" pitchFamily="18" charset="0"/>
                <a:cs typeface="Times New Roman" pitchFamily="18" charset="0"/>
              </a:rPr>
              <a:t>өзі бағалау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1357298"/>
          <a:ext cx="740571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14348" y="642918"/>
            <a:ext cx="8053274" cy="3074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i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өзі бағалау </a:t>
            </a:r>
            <a:r>
              <a:rPr lang="ru-RU" sz="36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дегеніміз</a:t>
            </a:r>
            <a:r>
              <a:rPr lang="ru-RU" sz="3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әркім өз жетістіктері</a:t>
            </a:r>
            <a:r>
              <a:rPr lang="ru-RU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әлсіз жақтары жайында</a:t>
            </a:r>
            <a:r>
              <a:rPr lang="ru-RU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ақпаратты жинап</a:t>
            </a:r>
            <a:r>
              <a:rPr lang="ru-RU" sz="40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талдауға бағытталған үдеріс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14818"/>
            <a:ext cx="2192355" cy="21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87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бағалау өз 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әрекетінің соңғы нәтижесін  ғана емес,сонымен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қатар үдеріст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і де бағалау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		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Өзіне сенімді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жұмыс жасай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тұлғаның дамуына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күнделікті оқыту үдерісінде өзін- өзі бағалауды енгізудің ықпалы зор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aule\Desktop\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14818"/>
            <a:ext cx="1643074" cy="2143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214290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Өзін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өзі бағалау</a:t>
            </a:r>
            <a:endParaRPr lang="ru-RU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296974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Өзін -өзі бағалау бойынша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ұсыныстар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214422"/>
            <a:ext cx="80010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Өзін- өзі бағалауға уақыт жоспарлау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2.Сабақ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 хабарлау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 сол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мақсатқа жету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 бағалау критерийлерін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 көріп отыру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(тақтаға, қабырғаға жазып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қою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(мұғалім  тапсырманы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тексермес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бұрын, бағалай критерийлерді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түсіріп,  жұмыстарын сол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тағы бір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тексеруге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 береді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3.Оқушыларға  өз іс-әрекеттері жайында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4.Өз 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ұйымдастыруына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белсене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 өз жетістіктерін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жақсартатын  тәсілдері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 бағалау қағидаттары таныстыру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71" y="4298914"/>
            <a:ext cx="3194121" cy="1130350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ru-RU" sz="2800" dirty="0" smtClean="0"/>
              <a:t>   </a:t>
            </a:r>
            <a:endParaRPr lang="en-SG" sz="2800" dirty="0" smtClean="0"/>
          </a:p>
        </p:txBody>
      </p:sp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061" y="1351896"/>
            <a:ext cx="2098343" cy="2760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65" y="1336656"/>
            <a:ext cx="2098343" cy="2760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1" y="1367136"/>
            <a:ext cx="2098343" cy="2760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357554" y="4298915"/>
            <a:ext cx="2741770" cy="10336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Бағалау не үшін қажет</a:t>
            </a:r>
            <a:r>
              <a:rPr lang="en-SG" sz="2800" dirty="0"/>
              <a:t>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15074" y="4286256"/>
            <a:ext cx="2867738" cy="112098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кімдерге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en-SG" sz="2800" dirty="0"/>
              <a:t>?  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0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27584" y="2060848"/>
            <a:ext cx="794003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32656"/>
            <a:ext cx="8053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err="1" smtClean="0"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 smtClean="0">
                <a:latin typeface="Times New Roman" pitchFamily="18" charset="0"/>
                <a:cs typeface="Times New Roman" pitchFamily="18" charset="0"/>
              </a:rPr>
              <a:t>алгоритмі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Неге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үйрендім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Өзімді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мадақтай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аламын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мәселе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әлі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жасауым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саған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ұнады?Қандай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қиындық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туғызды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Сабақ барысында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қойылған мақсатқа қол жеткіздін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Қандай тапсырма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мақсатын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түсіруді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үйренеміз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Тапсырманы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орындай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ба?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Мақсатпен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нәтижені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салыстыруға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үйренеміз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Тапсырманы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өздігінен жасай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біреудің көмегі қажет болды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Қателіктерді табуға және мойындауға үйренеміз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0187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671" y="285728"/>
            <a:ext cx="8496329" cy="1149370"/>
          </a:xfrm>
        </p:spPr>
        <p:txBody>
          <a:bodyPr>
            <a:normAutofit/>
          </a:bodyPr>
          <a:lstStyle/>
          <a:p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 өзін-өзі бағалауға оқыту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тәсілдерінің  қағидаттары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1.Баланың өзін-өзі бағалауы ,ой-толғанысынан басталады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жалпылама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болмау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бірден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ұсынылады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3.Баланың өзін-өзі бағалауы ересек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 бағалауымен сәйкестендіріледі,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қана нақты бағалау критерийлері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олар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 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мұғалімге  міндетті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4.Оқушы өз жұмысы,  іс-әрекеті жайында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қалай бағаланатынын түсінеді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5.Оқушының назары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мақсатына көп аударылады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тәсілдері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571613"/>
            <a:ext cx="3900486" cy="4143404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800" dirty="0" smtClean="0">
                <a:latin typeface="Monotype Corsiva" pitchFamily="66" charset="0"/>
              </a:rPr>
              <a:t>                                               </a:t>
            </a:r>
          </a:p>
          <a:p>
            <a:pPr eaLnBrk="1" hangingPunct="1">
              <a:buFontTx/>
              <a:buNone/>
              <a:defRPr/>
            </a:pPr>
            <a:endParaRPr lang="ru-RU" sz="1800" dirty="0" smtClean="0">
              <a:latin typeface="Monotype Corsiva" pitchFamily="66" charset="0"/>
            </a:endParaRPr>
          </a:p>
          <a:p>
            <a:pPr eaLnBrk="1" hangingPunct="1">
              <a:buFontTx/>
              <a:buNone/>
              <a:defRPr/>
            </a:pPr>
            <a:endParaRPr lang="ru-RU" sz="1800" dirty="0" smtClean="0">
              <a:latin typeface="Monotype Corsiva" pitchFamily="66" charset="0"/>
            </a:endParaRPr>
          </a:p>
          <a:p>
            <a:pPr eaLnBrk="1" hangingPunct="1">
              <a:buFontTx/>
              <a:buNone/>
              <a:defRPr/>
            </a:pPr>
            <a:endParaRPr lang="ru-RU" sz="1800" dirty="0" smtClean="0">
              <a:latin typeface="Monotype Corsiva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Түсті жолдар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ru-RU" sz="4400" dirty="0" smtClean="0"/>
          </a:p>
          <a:p>
            <a:pPr marL="0" indent="0" eaLnBrk="1" fontAlgn="t" hangingPunct="1">
              <a:spcBef>
                <a:spcPct val="0"/>
              </a:spcBef>
              <a:buFontTx/>
              <a:buNone/>
              <a:defRPr/>
            </a:pPr>
            <a:endParaRPr lang="ru-RU" sz="1800" dirty="0" smtClean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ru-RU" sz="4400" dirty="0" smtClean="0"/>
          </a:p>
          <a:p>
            <a:pPr eaLnBrk="1" hangingPunct="1">
              <a:defRPr/>
            </a:pPr>
            <a:endParaRPr lang="ru-RU" sz="1800" dirty="0" smtClean="0">
              <a:latin typeface="Monotype Corsiva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500563" y="1444294"/>
            <a:ext cx="4186238" cy="47707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Мен оны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жасай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аламын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және әрі қарай  орындаймын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Сабақтағы тапсырмаларды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орындадым,тақырыпты түсіндім.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eaLnBrk="1" hangingPunct="1">
              <a:defRPr/>
            </a:pP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  Мен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бұл жұмыс түрін әлі  меңгерген жоқпын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әрі қарай  орындай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алмаймын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Маған  барлығы түсінікті емес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өз жұмысымда қателіктер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бар,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маған көмек қажет.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t" hangingPunct="1">
              <a:spcBef>
                <a:spcPct val="0"/>
              </a:spcBef>
              <a:buFontTx/>
              <a:buNone/>
              <a:defRPr/>
            </a:pPr>
            <a:endParaRPr lang="ru-RU" sz="2100" b="1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t" hangingPunct="1">
              <a:spcBef>
                <a:spcPct val="0"/>
              </a:spcBef>
              <a:buFontTx/>
              <a:buNone/>
              <a:defRPr/>
            </a:pPr>
            <a:endParaRPr lang="ru-RU" sz="2100" b="1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t" hangingPunct="1">
              <a:spcBef>
                <a:spcPct val="0"/>
              </a:spcBef>
              <a:buFontTx/>
              <a:buNone/>
              <a:defRPr/>
            </a:pPr>
            <a:r>
              <a:rPr lang="ru-RU" sz="21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өзім  жұмыс орындай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алмаймын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 Мен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тақырыпты түсінген жоқпын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тапсырманы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орындай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алмаймын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маған жедел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көмек қажет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14488"/>
            <a:ext cx="3810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3429000"/>
            <a:ext cx="3810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66800" y="3429000"/>
            <a:ext cx="1588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4500562" y="4643446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t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/>
          <p:cNvSpPr/>
          <p:nvPr/>
        </p:nvSpPr>
        <p:spPr>
          <a:xfrm>
            <a:off x="928662" y="2786058"/>
            <a:ext cx="7786742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58" descr="karls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" t="2386" r="2000" b="2138"/>
          <a:stretch>
            <a:fillRect/>
          </a:stretch>
        </p:blipFill>
        <p:spPr bwMode="auto">
          <a:xfrm>
            <a:off x="6000760" y="4397375"/>
            <a:ext cx="295275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785786" y="168046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Білмеймін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00232" y="342900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Білемін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1285852" y="2500306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6248" y="200024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Түсінемін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30003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endParaRPr lang="ru-RU" b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                                                           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3571876"/>
            <a:ext cx="3289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400" b="1" dirty="0" smtClean="0">
                <a:solidFill>
                  <a:srgbClr val="000000"/>
                </a:solidFill>
                <a:latin typeface="Times New Roman" pitchFamily="18" charset="0"/>
              </a:rPr>
              <a:t>Түсінемін, қолдана аламын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2643174" y="2428868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4214810" y="2428868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5643570" y="2428868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7286644" y="2428868"/>
            <a:ext cx="914400" cy="914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192880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Басқаны үйрете аламы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100" y="785794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Табыс жолы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428604"/>
            <a:ext cx="5429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4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Табыс</a:t>
            </a:r>
            <a:r>
              <a:rPr lang="ru-RU" sz="4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сатысы</a:t>
            </a:r>
            <a:r>
              <a:rPr lang="ru-RU" sz="4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285860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Іс-әрекет кезеңдерін бөлуге және тақтада жазуға болады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 соңында оқушыларға табысқа апаратын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баспалдақ түрінде әрбір кезеңде өз жұмысын бағалауын ұсыну.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 descr="лест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00372"/>
            <a:ext cx="6215106" cy="296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602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Объект 2"/>
          <p:cNvSpPr>
            <a:spLocks noGrp="1"/>
          </p:cNvSpPr>
          <p:nvPr>
            <p:ph sz="half" idx="1"/>
          </p:nvPr>
        </p:nvSpPr>
        <p:spPr bwMode="auto">
          <a:xfrm>
            <a:off x="714348" y="642918"/>
            <a:ext cx="3781452" cy="536437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ru-RU" sz="3200" b="1" u="sng" dirty="0" err="1" smtClean="0">
                <a:latin typeface="Times New Roman" pitchFamily="18" charset="0"/>
                <a:cs typeface="Times New Roman" pitchFamily="18" charset="0"/>
              </a:rPr>
              <a:t>Бағдаршам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оқушыларда  үш түсті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(қызыл,сары жасыл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Мұғалім қойған  сұраққа жауап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тапсырманы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орындауда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оқушылар өз жұмысын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бағалайды.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қызыл,жасыл,сары  карточкаларды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көрсету арқылы, берілген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тапсырманы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қандай деңгейде орындағанын  хабарлайды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sz="half" idx="2"/>
          </p:nvPr>
        </p:nvSpPr>
        <p:spPr bwMode="auto">
          <a:xfrm>
            <a:off x="4648200" y="785794"/>
            <a:ext cx="4038600" cy="522149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endParaRPr lang="ru-RU" dirty="0" smtClean="0"/>
          </a:p>
        </p:txBody>
      </p:sp>
      <p:pic>
        <p:nvPicPr>
          <p:cNvPr id="25605" name="Picture 5" descr="Картинки по запросу картинка светофора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799" y="1357298"/>
            <a:ext cx="3673589" cy="47355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57166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«Рефлексиялық нысана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техникасы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71612"/>
            <a:ext cx="371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Тақтаға нысананың суреті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салынады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секторға бөлінеді.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Сектордың әрқайсысына параметрлер-қалыптасқан әрекеттің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мәселелері жазылады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мазмұнын бағалау, сабақты өткізу нысандары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әдістерін бағалау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педагогтің қызметін бағалау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әрекетін бағалау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Қатысушы нәтижені бағалауға сәйкес секторларға белгі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қояды: нысана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орталығына жақын болса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 ондыққа жақын, нысана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шеттерінде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баға нөлге тең.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Кейін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оған қысқаша талдау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жүргізеді</a:t>
            </a:r>
            <a:endParaRPr lang="ru-RU" dirty="0"/>
          </a:p>
        </p:txBody>
      </p:sp>
      <p:pic>
        <p:nvPicPr>
          <p:cNvPr id="7" name="Рисунок 6" descr="Image2445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30000" contrast="40000"/>
          </a:blip>
          <a:srcRect/>
          <a:stretch>
            <a:fillRect/>
          </a:stretch>
        </p:blipFill>
        <p:spPr bwMode="auto">
          <a:xfrm>
            <a:off x="4343400" y="1676400"/>
            <a:ext cx="4157690" cy="41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214290"/>
            <a:ext cx="6143668" cy="1201760"/>
          </a:xfrm>
        </p:spPr>
        <p:txBody>
          <a:bodyPr/>
          <a:lstStyle/>
          <a:p>
            <a:r>
              <a:rPr lang="kk-KZ" smtClean="0">
                <a:latin typeface="Times New Roman" pitchFamily="18" charset="0"/>
                <a:cs typeface="Times New Roman" pitchFamily="18" charset="0"/>
              </a:rPr>
              <a:t>Табыс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ағашы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b="1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1500175"/>
            <a:ext cx="3900486" cy="435771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None/>
            </a:pPr>
            <a:r>
              <a:rPr lang="ru-RU" b="1" dirty="0" err="1" smtClean="0"/>
              <a:t>-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оқушы, ағаштың түсті жапырақтары арқылы ,өтілген тақырып бойынша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өз білім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деңгейін анықтайды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7" name="Picture 7" descr="Картинки по запросу картинка дерево успе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557338"/>
            <a:ext cx="4030662" cy="45354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428604"/>
            <a:ext cx="3341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«Аралдар» әдісі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142984"/>
            <a:ext cx="72152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Үлкен қағаз парағына эмоциялық «аралдардың» бейнесі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 карта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салынады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Қуаныш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Мұң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Түсінбестік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Үрей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Күту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Сергектік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Шабыттану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Сүйсіну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Ляззат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а., Бермуд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үшбұрышы және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т.б. </a:t>
            </a:r>
          </a:p>
          <a:p>
            <a:pPr algn="just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Аралдар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картасы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тақтаға (қабырғаға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ілінеді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оқушылар картаға шығып, картаның тиісті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ауданына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сабақтан кейін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күннің соңында және апта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соңында ішкі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эмоциялық-сезімдік жай-күйін көрсететін өз қайығын маркермен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фломастермен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салады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бекітеді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251520" y="228600"/>
            <a:ext cx="8640960" cy="6263640"/>
            <a:chOff x="251520" y="228600"/>
            <a:chExt cx="8640960" cy="6263640"/>
          </a:xfrm>
        </p:grpSpPr>
        <p:sp>
          <p:nvSpPr>
            <p:cNvPr id="2" name="Полилиния 1"/>
            <p:cNvSpPr/>
            <p:nvPr/>
          </p:nvSpPr>
          <p:spPr>
            <a:xfrm>
              <a:off x="3275856" y="2060848"/>
              <a:ext cx="2160240" cy="1440160"/>
            </a:xfrm>
            <a:custGeom>
              <a:avLst/>
              <a:gdLst>
                <a:gd name="connsiteX0" fmla="*/ 738478 w 1835758"/>
                <a:gd name="connsiteY0" fmla="*/ 92327 h 888522"/>
                <a:gd name="connsiteX1" fmla="*/ 814678 w 1835758"/>
                <a:gd name="connsiteY1" fmla="*/ 77087 h 888522"/>
                <a:gd name="connsiteX2" fmla="*/ 906118 w 1835758"/>
                <a:gd name="connsiteY2" fmla="*/ 16127 h 888522"/>
                <a:gd name="connsiteX3" fmla="*/ 951838 w 1835758"/>
                <a:gd name="connsiteY3" fmla="*/ 887 h 888522"/>
                <a:gd name="connsiteX4" fmla="*/ 1317598 w 1835758"/>
                <a:gd name="connsiteY4" fmla="*/ 16127 h 888522"/>
                <a:gd name="connsiteX5" fmla="*/ 1409038 w 1835758"/>
                <a:gd name="connsiteY5" fmla="*/ 61847 h 888522"/>
                <a:gd name="connsiteX6" fmla="*/ 1607158 w 1835758"/>
                <a:gd name="connsiteY6" fmla="*/ 92327 h 888522"/>
                <a:gd name="connsiteX7" fmla="*/ 1652878 w 1835758"/>
                <a:gd name="connsiteY7" fmla="*/ 107567 h 888522"/>
                <a:gd name="connsiteX8" fmla="*/ 1713838 w 1835758"/>
                <a:gd name="connsiteY8" fmla="*/ 122807 h 888522"/>
                <a:gd name="connsiteX9" fmla="*/ 1805278 w 1835758"/>
                <a:gd name="connsiteY9" fmla="*/ 229487 h 888522"/>
                <a:gd name="connsiteX10" fmla="*/ 1820518 w 1835758"/>
                <a:gd name="connsiteY10" fmla="*/ 290447 h 888522"/>
                <a:gd name="connsiteX11" fmla="*/ 1835758 w 1835758"/>
                <a:gd name="connsiteY11" fmla="*/ 336167 h 888522"/>
                <a:gd name="connsiteX12" fmla="*/ 1820518 w 1835758"/>
                <a:gd name="connsiteY12" fmla="*/ 686687 h 888522"/>
                <a:gd name="connsiteX13" fmla="*/ 1744318 w 1835758"/>
                <a:gd name="connsiteY13" fmla="*/ 762887 h 888522"/>
                <a:gd name="connsiteX14" fmla="*/ 784198 w 1835758"/>
                <a:gd name="connsiteY14" fmla="*/ 778127 h 888522"/>
                <a:gd name="connsiteX15" fmla="*/ 677518 w 1835758"/>
                <a:gd name="connsiteY15" fmla="*/ 808607 h 888522"/>
                <a:gd name="connsiteX16" fmla="*/ 616558 w 1835758"/>
                <a:gd name="connsiteY16" fmla="*/ 823847 h 888522"/>
                <a:gd name="connsiteX17" fmla="*/ 525118 w 1835758"/>
                <a:gd name="connsiteY17" fmla="*/ 854327 h 888522"/>
                <a:gd name="connsiteX18" fmla="*/ 311758 w 1835758"/>
                <a:gd name="connsiteY18" fmla="*/ 884807 h 888522"/>
                <a:gd name="connsiteX19" fmla="*/ 22198 w 1835758"/>
                <a:gd name="connsiteY19" fmla="*/ 869567 h 888522"/>
                <a:gd name="connsiteX20" fmla="*/ 6958 w 1835758"/>
                <a:gd name="connsiteY20" fmla="*/ 823847 h 888522"/>
                <a:gd name="connsiteX21" fmla="*/ 52678 w 1835758"/>
                <a:gd name="connsiteY21" fmla="*/ 625727 h 888522"/>
                <a:gd name="connsiteX22" fmla="*/ 98398 w 1835758"/>
                <a:gd name="connsiteY22" fmla="*/ 580007 h 888522"/>
                <a:gd name="connsiteX23" fmla="*/ 128878 w 1835758"/>
                <a:gd name="connsiteY23" fmla="*/ 534287 h 888522"/>
                <a:gd name="connsiteX24" fmla="*/ 220318 w 1835758"/>
                <a:gd name="connsiteY24" fmla="*/ 473327 h 888522"/>
                <a:gd name="connsiteX25" fmla="*/ 372718 w 1835758"/>
                <a:gd name="connsiteY25" fmla="*/ 351407 h 888522"/>
                <a:gd name="connsiteX26" fmla="*/ 509878 w 1835758"/>
                <a:gd name="connsiteY26" fmla="*/ 275207 h 888522"/>
                <a:gd name="connsiteX27" fmla="*/ 647038 w 1835758"/>
                <a:gd name="connsiteY27" fmla="*/ 153287 h 888522"/>
                <a:gd name="connsiteX28" fmla="*/ 692758 w 1835758"/>
                <a:gd name="connsiteY28" fmla="*/ 138047 h 888522"/>
                <a:gd name="connsiteX29" fmla="*/ 753718 w 1835758"/>
                <a:gd name="connsiteY29" fmla="*/ 122807 h 888522"/>
                <a:gd name="connsiteX30" fmla="*/ 829918 w 1835758"/>
                <a:gd name="connsiteY30" fmla="*/ 107567 h 888522"/>
                <a:gd name="connsiteX31" fmla="*/ 814678 w 1835758"/>
                <a:gd name="connsiteY31" fmla="*/ 77087 h 88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5758" h="888522">
                  <a:moveTo>
                    <a:pt x="738478" y="92327"/>
                  </a:moveTo>
                  <a:cubicBezTo>
                    <a:pt x="763878" y="87247"/>
                    <a:pt x="791097" y="87806"/>
                    <a:pt x="814678" y="77087"/>
                  </a:cubicBezTo>
                  <a:cubicBezTo>
                    <a:pt x="848027" y="61928"/>
                    <a:pt x="871365" y="27711"/>
                    <a:pt x="906118" y="16127"/>
                  </a:cubicBezTo>
                  <a:lnTo>
                    <a:pt x="951838" y="887"/>
                  </a:lnTo>
                  <a:cubicBezTo>
                    <a:pt x="1073758" y="5967"/>
                    <a:pt x="1196643" y="0"/>
                    <a:pt x="1317598" y="16127"/>
                  </a:cubicBezTo>
                  <a:cubicBezTo>
                    <a:pt x="1351377" y="20631"/>
                    <a:pt x="1376709" y="51071"/>
                    <a:pt x="1409038" y="61847"/>
                  </a:cubicBezTo>
                  <a:cubicBezTo>
                    <a:pt x="1424897" y="67133"/>
                    <a:pt x="1598938" y="91153"/>
                    <a:pt x="1607158" y="92327"/>
                  </a:cubicBezTo>
                  <a:cubicBezTo>
                    <a:pt x="1622398" y="97407"/>
                    <a:pt x="1637432" y="103154"/>
                    <a:pt x="1652878" y="107567"/>
                  </a:cubicBezTo>
                  <a:cubicBezTo>
                    <a:pt x="1673017" y="113321"/>
                    <a:pt x="1695652" y="112415"/>
                    <a:pt x="1713838" y="122807"/>
                  </a:cubicBezTo>
                  <a:cubicBezTo>
                    <a:pt x="1741698" y="138727"/>
                    <a:pt x="1788841" y="207571"/>
                    <a:pt x="1805278" y="229487"/>
                  </a:cubicBezTo>
                  <a:cubicBezTo>
                    <a:pt x="1810358" y="249807"/>
                    <a:pt x="1814764" y="270308"/>
                    <a:pt x="1820518" y="290447"/>
                  </a:cubicBezTo>
                  <a:cubicBezTo>
                    <a:pt x="1824931" y="305893"/>
                    <a:pt x="1835758" y="320103"/>
                    <a:pt x="1835758" y="336167"/>
                  </a:cubicBezTo>
                  <a:cubicBezTo>
                    <a:pt x="1835758" y="453117"/>
                    <a:pt x="1833923" y="570507"/>
                    <a:pt x="1820518" y="686687"/>
                  </a:cubicBezTo>
                  <a:cubicBezTo>
                    <a:pt x="1818054" y="708043"/>
                    <a:pt x="1767102" y="761851"/>
                    <a:pt x="1744318" y="762887"/>
                  </a:cubicBezTo>
                  <a:cubicBezTo>
                    <a:pt x="1424568" y="777421"/>
                    <a:pt x="1104238" y="773047"/>
                    <a:pt x="784198" y="778127"/>
                  </a:cubicBezTo>
                  <a:lnTo>
                    <a:pt x="677518" y="808607"/>
                  </a:lnTo>
                  <a:cubicBezTo>
                    <a:pt x="657311" y="814118"/>
                    <a:pt x="636620" y="817828"/>
                    <a:pt x="616558" y="823847"/>
                  </a:cubicBezTo>
                  <a:cubicBezTo>
                    <a:pt x="585784" y="833079"/>
                    <a:pt x="555598" y="844167"/>
                    <a:pt x="525118" y="854327"/>
                  </a:cubicBezTo>
                  <a:cubicBezTo>
                    <a:pt x="476595" y="870501"/>
                    <a:pt x="345403" y="881069"/>
                    <a:pt x="311758" y="884807"/>
                  </a:cubicBezTo>
                  <a:cubicBezTo>
                    <a:pt x="215238" y="879727"/>
                    <a:pt x="116975" y="888522"/>
                    <a:pt x="22198" y="869567"/>
                  </a:cubicBezTo>
                  <a:cubicBezTo>
                    <a:pt x="6446" y="866417"/>
                    <a:pt x="6958" y="839911"/>
                    <a:pt x="6958" y="823847"/>
                  </a:cubicBezTo>
                  <a:cubicBezTo>
                    <a:pt x="6958" y="722865"/>
                    <a:pt x="0" y="688940"/>
                    <a:pt x="52678" y="625727"/>
                  </a:cubicBezTo>
                  <a:cubicBezTo>
                    <a:pt x="66476" y="609170"/>
                    <a:pt x="84600" y="596564"/>
                    <a:pt x="98398" y="580007"/>
                  </a:cubicBezTo>
                  <a:cubicBezTo>
                    <a:pt x="110124" y="565936"/>
                    <a:pt x="115094" y="546348"/>
                    <a:pt x="128878" y="534287"/>
                  </a:cubicBezTo>
                  <a:cubicBezTo>
                    <a:pt x="156447" y="510164"/>
                    <a:pt x="194415" y="499230"/>
                    <a:pt x="220318" y="473327"/>
                  </a:cubicBezTo>
                  <a:cubicBezTo>
                    <a:pt x="375026" y="318619"/>
                    <a:pt x="248325" y="426043"/>
                    <a:pt x="372718" y="351407"/>
                  </a:cubicBezTo>
                  <a:cubicBezTo>
                    <a:pt x="503726" y="272802"/>
                    <a:pt x="417915" y="305861"/>
                    <a:pt x="509878" y="275207"/>
                  </a:cubicBezTo>
                  <a:cubicBezTo>
                    <a:pt x="550268" y="234817"/>
                    <a:pt x="592648" y="180482"/>
                    <a:pt x="647038" y="153287"/>
                  </a:cubicBezTo>
                  <a:cubicBezTo>
                    <a:pt x="661406" y="146103"/>
                    <a:pt x="677312" y="142460"/>
                    <a:pt x="692758" y="138047"/>
                  </a:cubicBezTo>
                  <a:cubicBezTo>
                    <a:pt x="712897" y="132293"/>
                    <a:pt x="733271" y="127351"/>
                    <a:pt x="753718" y="122807"/>
                  </a:cubicBezTo>
                  <a:cubicBezTo>
                    <a:pt x="779004" y="117188"/>
                    <a:pt x="809196" y="123109"/>
                    <a:pt x="829918" y="107567"/>
                  </a:cubicBezTo>
                  <a:cubicBezTo>
                    <a:pt x="839005" y="100751"/>
                    <a:pt x="819758" y="87247"/>
                    <a:pt x="814678" y="77087"/>
                  </a:cubicBezTo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5796136" y="2420888"/>
              <a:ext cx="1516823" cy="1767840"/>
            </a:xfrm>
            <a:custGeom>
              <a:avLst/>
              <a:gdLst>
                <a:gd name="connsiteX0" fmla="*/ 144825 w 1516823"/>
                <a:gd name="connsiteY0" fmla="*/ 0 h 1767840"/>
                <a:gd name="connsiteX1" fmla="*/ 144825 w 1516823"/>
                <a:gd name="connsiteY1" fmla="*/ 0 h 1767840"/>
                <a:gd name="connsiteX2" fmla="*/ 586785 w 1516823"/>
                <a:gd name="connsiteY2" fmla="*/ 548640 h 1767840"/>
                <a:gd name="connsiteX3" fmla="*/ 662985 w 1516823"/>
                <a:gd name="connsiteY3" fmla="*/ 609600 h 1767840"/>
                <a:gd name="connsiteX4" fmla="*/ 723945 w 1516823"/>
                <a:gd name="connsiteY4" fmla="*/ 685800 h 1767840"/>
                <a:gd name="connsiteX5" fmla="*/ 784905 w 1516823"/>
                <a:gd name="connsiteY5" fmla="*/ 731520 h 1767840"/>
                <a:gd name="connsiteX6" fmla="*/ 815385 w 1516823"/>
                <a:gd name="connsiteY6" fmla="*/ 777240 h 1767840"/>
                <a:gd name="connsiteX7" fmla="*/ 998265 w 1516823"/>
                <a:gd name="connsiteY7" fmla="*/ 990600 h 1767840"/>
                <a:gd name="connsiteX8" fmla="*/ 998265 w 1516823"/>
                <a:gd name="connsiteY8" fmla="*/ 990600 h 1767840"/>
                <a:gd name="connsiteX9" fmla="*/ 1120185 w 1516823"/>
                <a:gd name="connsiteY9" fmla="*/ 1112520 h 1767840"/>
                <a:gd name="connsiteX10" fmla="*/ 1242105 w 1516823"/>
                <a:gd name="connsiteY10" fmla="*/ 1173480 h 1767840"/>
                <a:gd name="connsiteX11" fmla="*/ 1409745 w 1516823"/>
                <a:gd name="connsiteY11" fmla="*/ 1264920 h 1767840"/>
                <a:gd name="connsiteX12" fmla="*/ 1455465 w 1516823"/>
                <a:gd name="connsiteY12" fmla="*/ 1310640 h 1767840"/>
                <a:gd name="connsiteX13" fmla="*/ 1470705 w 1516823"/>
                <a:gd name="connsiteY13" fmla="*/ 1600200 h 1767840"/>
                <a:gd name="connsiteX14" fmla="*/ 1409745 w 1516823"/>
                <a:gd name="connsiteY14" fmla="*/ 1661160 h 1767840"/>
                <a:gd name="connsiteX15" fmla="*/ 1348785 w 1516823"/>
                <a:gd name="connsiteY15" fmla="*/ 1737360 h 1767840"/>
                <a:gd name="connsiteX16" fmla="*/ 1257345 w 1516823"/>
                <a:gd name="connsiteY16" fmla="*/ 1767840 h 1767840"/>
                <a:gd name="connsiteX17" fmla="*/ 861105 w 1516823"/>
                <a:gd name="connsiteY17" fmla="*/ 1752600 h 1767840"/>
                <a:gd name="connsiteX18" fmla="*/ 815385 w 1516823"/>
                <a:gd name="connsiteY18" fmla="*/ 1737360 h 1767840"/>
                <a:gd name="connsiteX19" fmla="*/ 708705 w 1516823"/>
                <a:gd name="connsiteY19" fmla="*/ 1722120 h 1767840"/>
                <a:gd name="connsiteX20" fmla="*/ 571545 w 1516823"/>
                <a:gd name="connsiteY20" fmla="*/ 1691640 h 1767840"/>
                <a:gd name="connsiteX21" fmla="*/ 403905 w 1516823"/>
                <a:gd name="connsiteY21" fmla="*/ 1661160 h 1767840"/>
                <a:gd name="connsiteX22" fmla="*/ 342945 w 1516823"/>
                <a:gd name="connsiteY22" fmla="*/ 1645920 h 1767840"/>
                <a:gd name="connsiteX23" fmla="*/ 205785 w 1516823"/>
                <a:gd name="connsiteY23" fmla="*/ 1569720 h 1767840"/>
                <a:gd name="connsiteX24" fmla="*/ 160065 w 1516823"/>
                <a:gd name="connsiteY24" fmla="*/ 1524000 h 1767840"/>
                <a:gd name="connsiteX25" fmla="*/ 144825 w 1516823"/>
                <a:gd name="connsiteY25" fmla="*/ 1478280 h 1767840"/>
                <a:gd name="connsiteX26" fmla="*/ 68625 w 1516823"/>
                <a:gd name="connsiteY26" fmla="*/ 1386840 h 1767840"/>
                <a:gd name="connsiteX27" fmla="*/ 38145 w 1516823"/>
                <a:gd name="connsiteY27" fmla="*/ 1249680 h 1767840"/>
                <a:gd name="connsiteX28" fmla="*/ 7665 w 1516823"/>
                <a:gd name="connsiteY28" fmla="*/ 1036320 h 1767840"/>
                <a:gd name="connsiteX29" fmla="*/ 22905 w 1516823"/>
                <a:gd name="connsiteY29" fmla="*/ 182880 h 1767840"/>
                <a:gd name="connsiteX30" fmla="*/ 38145 w 1516823"/>
                <a:gd name="connsiteY30" fmla="*/ 137160 h 1767840"/>
                <a:gd name="connsiteX31" fmla="*/ 144825 w 1516823"/>
                <a:gd name="connsiteY31" fmla="*/ 0 h 176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6823" h="1767840">
                  <a:moveTo>
                    <a:pt x="144825" y="0"/>
                  </a:moveTo>
                  <a:lnTo>
                    <a:pt x="144825" y="0"/>
                  </a:lnTo>
                  <a:cubicBezTo>
                    <a:pt x="535370" y="488182"/>
                    <a:pt x="385642" y="307268"/>
                    <a:pt x="586785" y="548640"/>
                  </a:cubicBezTo>
                  <a:cubicBezTo>
                    <a:pt x="607609" y="573629"/>
                    <a:pt x="639984" y="586599"/>
                    <a:pt x="662985" y="609600"/>
                  </a:cubicBezTo>
                  <a:cubicBezTo>
                    <a:pt x="685986" y="632601"/>
                    <a:pt x="700944" y="662799"/>
                    <a:pt x="723945" y="685800"/>
                  </a:cubicBezTo>
                  <a:cubicBezTo>
                    <a:pt x="741906" y="703761"/>
                    <a:pt x="766944" y="713559"/>
                    <a:pt x="784905" y="731520"/>
                  </a:cubicBezTo>
                  <a:cubicBezTo>
                    <a:pt x="797857" y="744472"/>
                    <a:pt x="803741" y="763101"/>
                    <a:pt x="815385" y="777240"/>
                  </a:cubicBezTo>
                  <a:cubicBezTo>
                    <a:pt x="874932" y="849547"/>
                    <a:pt x="937305" y="919480"/>
                    <a:pt x="998265" y="990600"/>
                  </a:cubicBezTo>
                  <a:lnTo>
                    <a:pt x="998265" y="990600"/>
                  </a:lnTo>
                  <a:cubicBezTo>
                    <a:pt x="1233539" y="1178819"/>
                    <a:pt x="946220" y="938555"/>
                    <a:pt x="1120185" y="1112520"/>
                  </a:cubicBezTo>
                  <a:cubicBezTo>
                    <a:pt x="1157929" y="1150264"/>
                    <a:pt x="1194808" y="1148012"/>
                    <a:pt x="1242105" y="1173480"/>
                  </a:cubicBezTo>
                  <a:cubicBezTo>
                    <a:pt x="1434830" y="1277255"/>
                    <a:pt x="1299392" y="1228136"/>
                    <a:pt x="1409745" y="1264920"/>
                  </a:cubicBezTo>
                  <a:cubicBezTo>
                    <a:pt x="1424985" y="1280160"/>
                    <a:pt x="1442938" y="1293102"/>
                    <a:pt x="1455465" y="1310640"/>
                  </a:cubicBezTo>
                  <a:cubicBezTo>
                    <a:pt x="1516823" y="1396541"/>
                    <a:pt x="1498466" y="1494707"/>
                    <a:pt x="1470705" y="1600200"/>
                  </a:cubicBezTo>
                  <a:cubicBezTo>
                    <a:pt x="1463392" y="1627991"/>
                    <a:pt x="1430065" y="1640840"/>
                    <a:pt x="1409745" y="1661160"/>
                  </a:cubicBezTo>
                  <a:cubicBezTo>
                    <a:pt x="1393219" y="1710737"/>
                    <a:pt x="1402733" y="1713383"/>
                    <a:pt x="1348785" y="1737360"/>
                  </a:cubicBezTo>
                  <a:cubicBezTo>
                    <a:pt x="1319425" y="1750409"/>
                    <a:pt x="1257345" y="1767840"/>
                    <a:pt x="1257345" y="1767840"/>
                  </a:cubicBezTo>
                  <a:cubicBezTo>
                    <a:pt x="1125265" y="1762760"/>
                    <a:pt x="992969" y="1761694"/>
                    <a:pt x="861105" y="1752600"/>
                  </a:cubicBezTo>
                  <a:cubicBezTo>
                    <a:pt x="845079" y="1751495"/>
                    <a:pt x="831137" y="1740510"/>
                    <a:pt x="815385" y="1737360"/>
                  </a:cubicBezTo>
                  <a:cubicBezTo>
                    <a:pt x="780162" y="1730315"/>
                    <a:pt x="744011" y="1728740"/>
                    <a:pt x="708705" y="1722120"/>
                  </a:cubicBezTo>
                  <a:cubicBezTo>
                    <a:pt x="662672" y="1713489"/>
                    <a:pt x="617471" y="1700825"/>
                    <a:pt x="571545" y="1691640"/>
                  </a:cubicBezTo>
                  <a:cubicBezTo>
                    <a:pt x="515852" y="1680501"/>
                    <a:pt x="459598" y="1672299"/>
                    <a:pt x="403905" y="1661160"/>
                  </a:cubicBezTo>
                  <a:cubicBezTo>
                    <a:pt x="383366" y="1657052"/>
                    <a:pt x="362557" y="1653274"/>
                    <a:pt x="342945" y="1645920"/>
                  </a:cubicBezTo>
                  <a:cubicBezTo>
                    <a:pt x="313996" y="1635064"/>
                    <a:pt x="225185" y="1584270"/>
                    <a:pt x="205785" y="1569720"/>
                  </a:cubicBezTo>
                  <a:cubicBezTo>
                    <a:pt x="188543" y="1556788"/>
                    <a:pt x="175305" y="1539240"/>
                    <a:pt x="160065" y="1524000"/>
                  </a:cubicBezTo>
                  <a:cubicBezTo>
                    <a:pt x="154985" y="1508760"/>
                    <a:pt x="153736" y="1491646"/>
                    <a:pt x="144825" y="1478280"/>
                  </a:cubicBezTo>
                  <a:cubicBezTo>
                    <a:pt x="77415" y="1377166"/>
                    <a:pt x="118486" y="1486562"/>
                    <a:pt x="68625" y="1386840"/>
                  </a:cubicBezTo>
                  <a:cubicBezTo>
                    <a:pt x="50475" y="1350540"/>
                    <a:pt x="42828" y="1282458"/>
                    <a:pt x="38145" y="1249680"/>
                  </a:cubicBezTo>
                  <a:cubicBezTo>
                    <a:pt x="0" y="982662"/>
                    <a:pt x="44028" y="1254498"/>
                    <a:pt x="7665" y="1036320"/>
                  </a:cubicBezTo>
                  <a:cubicBezTo>
                    <a:pt x="12745" y="751840"/>
                    <a:pt x="13266" y="467242"/>
                    <a:pt x="22905" y="182880"/>
                  </a:cubicBezTo>
                  <a:cubicBezTo>
                    <a:pt x="23449" y="166825"/>
                    <a:pt x="30343" y="151203"/>
                    <a:pt x="38145" y="137160"/>
                  </a:cubicBezTo>
                  <a:cubicBezTo>
                    <a:pt x="81226" y="59614"/>
                    <a:pt x="127045" y="22860"/>
                    <a:pt x="144825" y="0"/>
                  </a:cubicBezTo>
                  <a:close/>
                </a:path>
              </a:pathLst>
            </a:custGeom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899592" y="4725144"/>
              <a:ext cx="1871841" cy="1225232"/>
            </a:xfrm>
            <a:custGeom>
              <a:avLst/>
              <a:gdLst>
                <a:gd name="connsiteX0" fmla="*/ 377047 w 1871841"/>
                <a:gd name="connsiteY0" fmla="*/ 0 h 1225232"/>
                <a:gd name="connsiteX1" fmla="*/ 239887 w 1871841"/>
                <a:gd name="connsiteY1" fmla="*/ 45720 h 1225232"/>
                <a:gd name="connsiteX2" fmla="*/ 133207 w 1871841"/>
                <a:gd name="connsiteY2" fmla="*/ 106680 h 1225232"/>
                <a:gd name="connsiteX3" fmla="*/ 87487 w 1871841"/>
                <a:gd name="connsiteY3" fmla="*/ 152400 h 1225232"/>
                <a:gd name="connsiteX4" fmla="*/ 72247 w 1871841"/>
                <a:gd name="connsiteY4" fmla="*/ 198120 h 1225232"/>
                <a:gd name="connsiteX5" fmla="*/ 41767 w 1871841"/>
                <a:gd name="connsiteY5" fmla="*/ 243840 h 1225232"/>
                <a:gd name="connsiteX6" fmla="*/ 41767 w 1871841"/>
                <a:gd name="connsiteY6" fmla="*/ 807720 h 1225232"/>
                <a:gd name="connsiteX7" fmla="*/ 117967 w 1871841"/>
                <a:gd name="connsiteY7" fmla="*/ 929640 h 1225232"/>
                <a:gd name="connsiteX8" fmla="*/ 178927 w 1871841"/>
                <a:gd name="connsiteY8" fmla="*/ 1005840 h 1225232"/>
                <a:gd name="connsiteX9" fmla="*/ 224647 w 1871841"/>
                <a:gd name="connsiteY9" fmla="*/ 1051560 h 1225232"/>
                <a:gd name="connsiteX10" fmla="*/ 255127 w 1871841"/>
                <a:gd name="connsiteY10" fmla="*/ 1097280 h 1225232"/>
                <a:gd name="connsiteX11" fmla="*/ 392287 w 1871841"/>
                <a:gd name="connsiteY11" fmla="*/ 1158240 h 1225232"/>
                <a:gd name="connsiteX12" fmla="*/ 468487 w 1871841"/>
                <a:gd name="connsiteY12" fmla="*/ 1173480 h 1225232"/>
                <a:gd name="connsiteX13" fmla="*/ 651367 w 1871841"/>
                <a:gd name="connsiteY13" fmla="*/ 1219200 h 1225232"/>
                <a:gd name="connsiteX14" fmla="*/ 1398127 w 1871841"/>
                <a:gd name="connsiteY14" fmla="*/ 1203960 h 1225232"/>
                <a:gd name="connsiteX15" fmla="*/ 1459087 w 1871841"/>
                <a:gd name="connsiteY15" fmla="*/ 1158240 h 1225232"/>
                <a:gd name="connsiteX16" fmla="*/ 1550527 w 1871841"/>
                <a:gd name="connsiteY16" fmla="*/ 1112520 h 1225232"/>
                <a:gd name="connsiteX17" fmla="*/ 1581007 w 1871841"/>
                <a:gd name="connsiteY17" fmla="*/ 1066800 h 1225232"/>
                <a:gd name="connsiteX18" fmla="*/ 1626727 w 1871841"/>
                <a:gd name="connsiteY18" fmla="*/ 1036320 h 1225232"/>
                <a:gd name="connsiteX19" fmla="*/ 1657207 w 1871841"/>
                <a:gd name="connsiteY19" fmla="*/ 975360 h 1225232"/>
                <a:gd name="connsiteX20" fmla="*/ 1687687 w 1871841"/>
                <a:gd name="connsiteY20" fmla="*/ 929640 h 1225232"/>
                <a:gd name="connsiteX21" fmla="*/ 1748647 w 1871841"/>
                <a:gd name="connsiteY21" fmla="*/ 868680 h 1225232"/>
                <a:gd name="connsiteX22" fmla="*/ 1779127 w 1871841"/>
                <a:gd name="connsiteY22" fmla="*/ 807720 h 1225232"/>
                <a:gd name="connsiteX23" fmla="*/ 1870567 w 1871841"/>
                <a:gd name="connsiteY23" fmla="*/ 746760 h 1225232"/>
                <a:gd name="connsiteX24" fmla="*/ 1855327 w 1871841"/>
                <a:gd name="connsiteY24" fmla="*/ 609600 h 1225232"/>
                <a:gd name="connsiteX25" fmla="*/ 1794367 w 1871841"/>
                <a:gd name="connsiteY25" fmla="*/ 548640 h 1225232"/>
                <a:gd name="connsiteX26" fmla="*/ 1718167 w 1871841"/>
                <a:gd name="connsiteY26" fmla="*/ 472440 h 1225232"/>
                <a:gd name="connsiteX27" fmla="*/ 1626727 w 1871841"/>
                <a:gd name="connsiteY27" fmla="*/ 365760 h 1225232"/>
                <a:gd name="connsiteX28" fmla="*/ 1504807 w 1871841"/>
                <a:gd name="connsiteY28" fmla="*/ 335280 h 1225232"/>
                <a:gd name="connsiteX29" fmla="*/ 1047607 w 1871841"/>
                <a:gd name="connsiteY29" fmla="*/ 350520 h 1225232"/>
                <a:gd name="connsiteX30" fmla="*/ 483727 w 1871841"/>
                <a:gd name="connsiteY30" fmla="*/ 320040 h 1225232"/>
                <a:gd name="connsiteX31" fmla="*/ 316087 w 1871841"/>
                <a:gd name="connsiteY31" fmla="*/ 198120 h 1225232"/>
                <a:gd name="connsiteX32" fmla="*/ 270367 w 1871841"/>
                <a:gd name="connsiteY32" fmla="*/ 152400 h 1225232"/>
                <a:gd name="connsiteX33" fmla="*/ 316087 w 1871841"/>
                <a:gd name="connsiteY33" fmla="*/ 60960 h 1225232"/>
                <a:gd name="connsiteX34" fmla="*/ 270367 w 1871841"/>
                <a:gd name="connsiteY34" fmla="*/ 15240 h 1225232"/>
                <a:gd name="connsiteX35" fmla="*/ 255127 w 1871841"/>
                <a:gd name="connsiteY35" fmla="*/ 0 h 122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71841" h="1225232">
                  <a:moveTo>
                    <a:pt x="377047" y="0"/>
                  </a:moveTo>
                  <a:cubicBezTo>
                    <a:pt x="331327" y="15240"/>
                    <a:pt x="283644" y="25524"/>
                    <a:pt x="239887" y="45720"/>
                  </a:cubicBezTo>
                  <a:cubicBezTo>
                    <a:pt x="0" y="156437"/>
                    <a:pt x="308059" y="48396"/>
                    <a:pt x="133207" y="106680"/>
                  </a:cubicBezTo>
                  <a:cubicBezTo>
                    <a:pt x="117967" y="121920"/>
                    <a:pt x="99442" y="134467"/>
                    <a:pt x="87487" y="152400"/>
                  </a:cubicBezTo>
                  <a:cubicBezTo>
                    <a:pt x="78576" y="165766"/>
                    <a:pt x="79431" y="183752"/>
                    <a:pt x="72247" y="198120"/>
                  </a:cubicBezTo>
                  <a:cubicBezTo>
                    <a:pt x="64056" y="214503"/>
                    <a:pt x="51927" y="228600"/>
                    <a:pt x="41767" y="243840"/>
                  </a:cubicBezTo>
                  <a:cubicBezTo>
                    <a:pt x="3866" y="471246"/>
                    <a:pt x="8999" y="403584"/>
                    <a:pt x="41767" y="807720"/>
                  </a:cubicBezTo>
                  <a:cubicBezTo>
                    <a:pt x="51906" y="932767"/>
                    <a:pt x="60412" y="872085"/>
                    <a:pt x="117967" y="929640"/>
                  </a:cubicBezTo>
                  <a:cubicBezTo>
                    <a:pt x="140968" y="952641"/>
                    <a:pt x="157507" y="981360"/>
                    <a:pt x="178927" y="1005840"/>
                  </a:cubicBezTo>
                  <a:cubicBezTo>
                    <a:pt x="193119" y="1022060"/>
                    <a:pt x="210849" y="1035003"/>
                    <a:pt x="224647" y="1051560"/>
                  </a:cubicBezTo>
                  <a:cubicBezTo>
                    <a:pt x="236373" y="1065631"/>
                    <a:pt x="240474" y="1086290"/>
                    <a:pt x="255127" y="1097280"/>
                  </a:cubicBezTo>
                  <a:cubicBezTo>
                    <a:pt x="280437" y="1116262"/>
                    <a:pt x="352186" y="1148215"/>
                    <a:pt x="392287" y="1158240"/>
                  </a:cubicBezTo>
                  <a:cubicBezTo>
                    <a:pt x="417417" y="1164522"/>
                    <a:pt x="443497" y="1166664"/>
                    <a:pt x="468487" y="1173480"/>
                  </a:cubicBezTo>
                  <a:cubicBezTo>
                    <a:pt x="658244" y="1225232"/>
                    <a:pt x="461871" y="1187617"/>
                    <a:pt x="651367" y="1219200"/>
                  </a:cubicBezTo>
                  <a:cubicBezTo>
                    <a:pt x="900287" y="1214120"/>
                    <a:pt x="1149861" y="1222697"/>
                    <a:pt x="1398127" y="1203960"/>
                  </a:cubicBezTo>
                  <a:cubicBezTo>
                    <a:pt x="1423455" y="1202048"/>
                    <a:pt x="1438418" y="1173003"/>
                    <a:pt x="1459087" y="1158240"/>
                  </a:cubicBezTo>
                  <a:cubicBezTo>
                    <a:pt x="1510788" y="1121311"/>
                    <a:pt x="1493908" y="1131393"/>
                    <a:pt x="1550527" y="1112520"/>
                  </a:cubicBezTo>
                  <a:cubicBezTo>
                    <a:pt x="1560687" y="1097280"/>
                    <a:pt x="1568055" y="1079752"/>
                    <a:pt x="1581007" y="1066800"/>
                  </a:cubicBezTo>
                  <a:cubicBezTo>
                    <a:pt x="1593959" y="1053848"/>
                    <a:pt x="1615001" y="1050391"/>
                    <a:pt x="1626727" y="1036320"/>
                  </a:cubicBezTo>
                  <a:cubicBezTo>
                    <a:pt x="1641271" y="1018867"/>
                    <a:pt x="1645935" y="995085"/>
                    <a:pt x="1657207" y="975360"/>
                  </a:cubicBezTo>
                  <a:cubicBezTo>
                    <a:pt x="1666294" y="959457"/>
                    <a:pt x="1675767" y="943547"/>
                    <a:pt x="1687687" y="929640"/>
                  </a:cubicBezTo>
                  <a:cubicBezTo>
                    <a:pt x="1706389" y="907821"/>
                    <a:pt x="1731405" y="891669"/>
                    <a:pt x="1748647" y="868680"/>
                  </a:cubicBezTo>
                  <a:cubicBezTo>
                    <a:pt x="1762278" y="850505"/>
                    <a:pt x="1763063" y="823784"/>
                    <a:pt x="1779127" y="807720"/>
                  </a:cubicBezTo>
                  <a:cubicBezTo>
                    <a:pt x="1805030" y="781817"/>
                    <a:pt x="1870567" y="746760"/>
                    <a:pt x="1870567" y="746760"/>
                  </a:cubicBezTo>
                  <a:cubicBezTo>
                    <a:pt x="1865487" y="701040"/>
                    <a:pt x="1871841" y="652535"/>
                    <a:pt x="1855327" y="609600"/>
                  </a:cubicBezTo>
                  <a:cubicBezTo>
                    <a:pt x="1845011" y="582779"/>
                    <a:pt x="1813069" y="570459"/>
                    <a:pt x="1794367" y="548640"/>
                  </a:cubicBezTo>
                  <a:cubicBezTo>
                    <a:pt x="1726634" y="469618"/>
                    <a:pt x="1806220" y="531142"/>
                    <a:pt x="1718167" y="472440"/>
                  </a:cubicBezTo>
                  <a:cubicBezTo>
                    <a:pt x="1697040" y="444270"/>
                    <a:pt x="1658567" y="386987"/>
                    <a:pt x="1626727" y="365760"/>
                  </a:cubicBezTo>
                  <a:cubicBezTo>
                    <a:pt x="1606643" y="352371"/>
                    <a:pt x="1515798" y="337478"/>
                    <a:pt x="1504807" y="335280"/>
                  </a:cubicBezTo>
                  <a:cubicBezTo>
                    <a:pt x="1352407" y="340360"/>
                    <a:pt x="1200092" y="350520"/>
                    <a:pt x="1047607" y="350520"/>
                  </a:cubicBezTo>
                  <a:cubicBezTo>
                    <a:pt x="560526" y="350520"/>
                    <a:pt x="688992" y="388462"/>
                    <a:pt x="483727" y="320040"/>
                  </a:cubicBezTo>
                  <a:cubicBezTo>
                    <a:pt x="432670" y="286002"/>
                    <a:pt x="350230" y="232263"/>
                    <a:pt x="316087" y="198120"/>
                  </a:cubicBezTo>
                  <a:lnTo>
                    <a:pt x="270367" y="152400"/>
                  </a:lnTo>
                  <a:cubicBezTo>
                    <a:pt x="277784" y="141274"/>
                    <a:pt x="323098" y="81992"/>
                    <a:pt x="316087" y="60960"/>
                  </a:cubicBezTo>
                  <a:cubicBezTo>
                    <a:pt x="309271" y="40513"/>
                    <a:pt x="285607" y="30480"/>
                    <a:pt x="270367" y="15240"/>
                  </a:cubicBezTo>
                  <a:lnTo>
                    <a:pt x="255127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/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3995936" y="3861048"/>
              <a:ext cx="2016224" cy="1092944"/>
            </a:xfrm>
            <a:custGeom>
              <a:avLst/>
              <a:gdLst>
                <a:gd name="connsiteX0" fmla="*/ 82170 w 1044527"/>
                <a:gd name="connsiteY0" fmla="*/ 259925 h 924621"/>
                <a:gd name="connsiteX1" fmla="*/ 82170 w 1044527"/>
                <a:gd name="connsiteY1" fmla="*/ 259925 h 924621"/>
                <a:gd name="connsiteX2" fmla="*/ 21210 w 1044527"/>
                <a:gd name="connsiteY2" fmla="*/ 381845 h 924621"/>
                <a:gd name="connsiteX3" fmla="*/ 97410 w 1044527"/>
                <a:gd name="connsiteY3" fmla="*/ 564725 h 924621"/>
                <a:gd name="connsiteX4" fmla="*/ 112650 w 1044527"/>
                <a:gd name="connsiteY4" fmla="*/ 610445 h 924621"/>
                <a:gd name="connsiteX5" fmla="*/ 265050 w 1044527"/>
                <a:gd name="connsiteY5" fmla="*/ 762845 h 924621"/>
                <a:gd name="connsiteX6" fmla="*/ 310770 w 1044527"/>
                <a:gd name="connsiteY6" fmla="*/ 808565 h 924621"/>
                <a:gd name="connsiteX7" fmla="*/ 920370 w 1044527"/>
                <a:gd name="connsiteY7" fmla="*/ 793325 h 924621"/>
                <a:gd name="connsiteX8" fmla="*/ 905130 w 1044527"/>
                <a:gd name="connsiteY8" fmla="*/ 305645 h 924621"/>
                <a:gd name="connsiteX9" fmla="*/ 859410 w 1044527"/>
                <a:gd name="connsiteY9" fmla="*/ 198965 h 924621"/>
                <a:gd name="connsiteX10" fmla="*/ 813690 w 1044527"/>
                <a:gd name="connsiteY10" fmla="*/ 153245 h 924621"/>
                <a:gd name="connsiteX11" fmla="*/ 661290 w 1044527"/>
                <a:gd name="connsiteY11" fmla="*/ 61805 h 924621"/>
                <a:gd name="connsiteX12" fmla="*/ 600330 w 1044527"/>
                <a:gd name="connsiteY12" fmla="*/ 46565 h 924621"/>
                <a:gd name="connsiteX13" fmla="*/ 508890 w 1044527"/>
                <a:gd name="connsiteY13" fmla="*/ 16085 h 924621"/>
                <a:gd name="connsiteX14" fmla="*/ 173610 w 1044527"/>
                <a:gd name="connsiteY14" fmla="*/ 31325 h 924621"/>
                <a:gd name="connsiteX15" fmla="*/ 127890 w 1044527"/>
                <a:gd name="connsiteY15" fmla="*/ 198965 h 924621"/>
                <a:gd name="connsiteX16" fmla="*/ 51690 w 1044527"/>
                <a:gd name="connsiteY16" fmla="*/ 275165 h 924621"/>
                <a:gd name="connsiteX17" fmla="*/ 51690 w 1044527"/>
                <a:gd name="connsiteY17" fmla="*/ 305645 h 924621"/>
                <a:gd name="connsiteX18" fmla="*/ 36450 w 1044527"/>
                <a:gd name="connsiteY18" fmla="*/ 290405 h 92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4527" h="924621">
                  <a:moveTo>
                    <a:pt x="82170" y="259925"/>
                  </a:moveTo>
                  <a:lnTo>
                    <a:pt x="82170" y="259925"/>
                  </a:lnTo>
                  <a:cubicBezTo>
                    <a:pt x="61850" y="300565"/>
                    <a:pt x="30730" y="337417"/>
                    <a:pt x="21210" y="381845"/>
                  </a:cubicBezTo>
                  <a:cubicBezTo>
                    <a:pt x="0" y="480823"/>
                    <a:pt x="69660" y="481475"/>
                    <a:pt x="97410" y="564725"/>
                  </a:cubicBezTo>
                  <a:cubicBezTo>
                    <a:pt x="102490" y="579965"/>
                    <a:pt x="102273" y="598182"/>
                    <a:pt x="112650" y="610445"/>
                  </a:cubicBezTo>
                  <a:cubicBezTo>
                    <a:pt x="159056" y="665288"/>
                    <a:pt x="214250" y="712045"/>
                    <a:pt x="265050" y="762845"/>
                  </a:cubicBezTo>
                  <a:lnTo>
                    <a:pt x="310770" y="808565"/>
                  </a:lnTo>
                  <a:cubicBezTo>
                    <a:pt x="513970" y="803485"/>
                    <a:pt x="765201" y="924621"/>
                    <a:pt x="920370" y="793325"/>
                  </a:cubicBezTo>
                  <a:cubicBezTo>
                    <a:pt x="1044527" y="688269"/>
                    <a:pt x="914152" y="468034"/>
                    <a:pt x="905130" y="305645"/>
                  </a:cubicBezTo>
                  <a:cubicBezTo>
                    <a:pt x="902709" y="262072"/>
                    <a:pt x="886414" y="231369"/>
                    <a:pt x="859410" y="198965"/>
                  </a:cubicBezTo>
                  <a:cubicBezTo>
                    <a:pt x="845612" y="182408"/>
                    <a:pt x="830703" y="166477"/>
                    <a:pt x="813690" y="153245"/>
                  </a:cubicBezTo>
                  <a:cubicBezTo>
                    <a:pt x="780688" y="127577"/>
                    <a:pt x="707050" y="78965"/>
                    <a:pt x="661290" y="61805"/>
                  </a:cubicBezTo>
                  <a:cubicBezTo>
                    <a:pt x="641678" y="54451"/>
                    <a:pt x="620392" y="52584"/>
                    <a:pt x="600330" y="46565"/>
                  </a:cubicBezTo>
                  <a:cubicBezTo>
                    <a:pt x="569556" y="37333"/>
                    <a:pt x="508890" y="16085"/>
                    <a:pt x="508890" y="16085"/>
                  </a:cubicBezTo>
                  <a:cubicBezTo>
                    <a:pt x="397130" y="21165"/>
                    <a:pt x="281010" y="0"/>
                    <a:pt x="173610" y="31325"/>
                  </a:cubicBezTo>
                  <a:cubicBezTo>
                    <a:pt x="152788" y="37398"/>
                    <a:pt x="135040" y="179897"/>
                    <a:pt x="127890" y="198965"/>
                  </a:cubicBezTo>
                  <a:cubicBezTo>
                    <a:pt x="92330" y="293792"/>
                    <a:pt x="107570" y="200658"/>
                    <a:pt x="51690" y="275165"/>
                  </a:cubicBezTo>
                  <a:cubicBezTo>
                    <a:pt x="45594" y="283293"/>
                    <a:pt x="51690" y="295485"/>
                    <a:pt x="51690" y="305645"/>
                  </a:cubicBezTo>
                  <a:lnTo>
                    <a:pt x="36450" y="290405"/>
                  </a:lnTo>
                </a:path>
              </a:pathLst>
            </a:custGeom>
            <a:solidFill>
              <a:srgbClr val="00CC00"/>
            </a:soli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804248" y="764704"/>
              <a:ext cx="1842013" cy="1185312"/>
            </a:xfrm>
            <a:custGeom>
              <a:avLst/>
              <a:gdLst>
                <a:gd name="connsiteX0" fmla="*/ 28453 w 1842013"/>
                <a:gd name="connsiteY0" fmla="*/ 45720 h 838200"/>
                <a:gd name="connsiteX1" fmla="*/ 28453 w 1842013"/>
                <a:gd name="connsiteY1" fmla="*/ 45720 h 838200"/>
                <a:gd name="connsiteX2" fmla="*/ 28453 w 1842013"/>
                <a:gd name="connsiteY2" fmla="*/ 472440 h 838200"/>
                <a:gd name="connsiteX3" fmla="*/ 89413 w 1842013"/>
                <a:gd name="connsiteY3" fmla="*/ 579120 h 838200"/>
                <a:gd name="connsiteX4" fmla="*/ 165613 w 1842013"/>
                <a:gd name="connsiteY4" fmla="*/ 701040 h 838200"/>
                <a:gd name="connsiteX5" fmla="*/ 196093 w 1842013"/>
                <a:gd name="connsiteY5" fmla="*/ 746760 h 838200"/>
                <a:gd name="connsiteX6" fmla="*/ 241813 w 1842013"/>
                <a:gd name="connsiteY6" fmla="*/ 777240 h 838200"/>
                <a:gd name="connsiteX7" fmla="*/ 318013 w 1842013"/>
                <a:gd name="connsiteY7" fmla="*/ 838200 h 838200"/>
                <a:gd name="connsiteX8" fmla="*/ 851413 w 1842013"/>
                <a:gd name="connsiteY8" fmla="*/ 822960 h 838200"/>
                <a:gd name="connsiteX9" fmla="*/ 897133 w 1842013"/>
                <a:gd name="connsiteY9" fmla="*/ 792480 h 838200"/>
                <a:gd name="connsiteX10" fmla="*/ 958093 w 1842013"/>
                <a:gd name="connsiteY10" fmla="*/ 670560 h 838200"/>
                <a:gd name="connsiteX11" fmla="*/ 1003813 w 1842013"/>
                <a:gd name="connsiteY11" fmla="*/ 624840 h 838200"/>
                <a:gd name="connsiteX12" fmla="*/ 1019053 w 1842013"/>
                <a:gd name="connsiteY12" fmla="*/ 548640 h 838200"/>
                <a:gd name="connsiteX13" fmla="*/ 1064773 w 1842013"/>
                <a:gd name="connsiteY13" fmla="*/ 502920 h 838200"/>
                <a:gd name="connsiteX14" fmla="*/ 1720093 w 1842013"/>
                <a:gd name="connsiteY14" fmla="*/ 487680 h 838200"/>
                <a:gd name="connsiteX15" fmla="*/ 1842013 w 1842013"/>
                <a:gd name="connsiteY15" fmla="*/ 350520 h 838200"/>
                <a:gd name="connsiteX16" fmla="*/ 1826773 w 1842013"/>
                <a:gd name="connsiteY16" fmla="*/ 304800 h 838200"/>
                <a:gd name="connsiteX17" fmla="*/ 1811533 w 1842013"/>
                <a:gd name="connsiteY17" fmla="*/ 91440 h 838200"/>
                <a:gd name="connsiteX18" fmla="*/ 1765813 w 1842013"/>
                <a:gd name="connsiteY18" fmla="*/ 60960 h 838200"/>
                <a:gd name="connsiteX19" fmla="*/ 1201933 w 1842013"/>
                <a:gd name="connsiteY19" fmla="*/ 76200 h 838200"/>
                <a:gd name="connsiteX20" fmla="*/ 1095253 w 1842013"/>
                <a:gd name="connsiteY20" fmla="*/ 137160 h 838200"/>
                <a:gd name="connsiteX21" fmla="*/ 1034293 w 1842013"/>
                <a:gd name="connsiteY21" fmla="*/ 152400 h 838200"/>
                <a:gd name="connsiteX22" fmla="*/ 439933 w 1842013"/>
                <a:gd name="connsiteY22" fmla="*/ 167640 h 838200"/>
                <a:gd name="connsiteX23" fmla="*/ 348493 w 1842013"/>
                <a:gd name="connsiteY23" fmla="*/ 106680 h 838200"/>
                <a:gd name="connsiteX24" fmla="*/ 226573 w 1842013"/>
                <a:gd name="connsiteY24" fmla="*/ 45720 h 838200"/>
                <a:gd name="connsiteX25" fmla="*/ 135133 w 1842013"/>
                <a:gd name="connsiteY25" fmla="*/ 15240 h 838200"/>
                <a:gd name="connsiteX26" fmla="*/ 89413 w 1842013"/>
                <a:gd name="connsiteY26" fmla="*/ 0 h 838200"/>
                <a:gd name="connsiteX27" fmla="*/ 43693 w 1842013"/>
                <a:gd name="connsiteY27" fmla="*/ 30480 h 838200"/>
                <a:gd name="connsiteX28" fmla="*/ 58933 w 1842013"/>
                <a:gd name="connsiteY28" fmla="*/ 91440 h 838200"/>
                <a:gd name="connsiteX29" fmla="*/ 58933 w 1842013"/>
                <a:gd name="connsiteY29" fmla="*/ 91440 h 838200"/>
                <a:gd name="connsiteX30" fmla="*/ 43693 w 1842013"/>
                <a:gd name="connsiteY30" fmla="*/ 10668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42013" h="838200">
                  <a:moveTo>
                    <a:pt x="28453" y="45720"/>
                  </a:moveTo>
                  <a:lnTo>
                    <a:pt x="28453" y="45720"/>
                  </a:lnTo>
                  <a:cubicBezTo>
                    <a:pt x="14994" y="220688"/>
                    <a:pt x="0" y="292240"/>
                    <a:pt x="28453" y="472440"/>
                  </a:cubicBezTo>
                  <a:cubicBezTo>
                    <a:pt x="33477" y="504259"/>
                    <a:pt x="73458" y="551199"/>
                    <a:pt x="89413" y="579120"/>
                  </a:cubicBezTo>
                  <a:cubicBezTo>
                    <a:pt x="171249" y="722333"/>
                    <a:pt x="61544" y="555344"/>
                    <a:pt x="165613" y="701040"/>
                  </a:cubicBezTo>
                  <a:cubicBezTo>
                    <a:pt x="176259" y="715945"/>
                    <a:pt x="183141" y="733808"/>
                    <a:pt x="196093" y="746760"/>
                  </a:cubicBezTo>
                  <a:cubicBezTo>
                    <a:pt x="209045" y="759712"/>
                    <a:pt x="227160" y="766250"/>
                    <a:pt x="241813" y="777240"/>
                  </a:cubicBezTo>
                  <a:cubicBezTo>
                    <a:pt x="267835" y="796757"/>
                    <a:pt x="292613" y="817880"/>
                    <a:pt x="318013" y="838200"/>
                  </a:cubicBezTo>
                  <a:cubicBezTo>
                    <a:pt x="495813" y="833120"/>
                    <a:pt x="674092" y="836959"/>
                    <a:pt x="851413" y="822960"/>
                  </a:cubicBezTo>
                  <a:cubicBezTo>
                    <a:pt x="869672" y="821518"/>
                    <a:pt x="884181" y="805432"/>
                    <a:pt x="897133" y="792480"/>
                  </a:cubicBezTo>
                  <a:cubicBezTo>
                    <a:pt x="942185" y="747428"/>
                    <a:pt x="921711" y="728771"/>
                    <a:pt x="958093" y="670560"/>
                  </a:cubicBezTo>
                  <a:cubicBezTo>
                    <a:pt x="969516" y="652283"/>
                    <a:pt x="988573" y="640080"/>
                    <a:pt x="1003813" y="624840"/>
                  </a:cubicBezTo>
                  <a:cubicBezTo>
                    <a:pt x="1008893" y="599440"/>
                    <a:pt x="1007469" y="571808"/>
                    <a:pt x="1019053" y="548640"/>
                  </a:cubicBezTo>
                  <a:cubicBezTo>
                    <a:pt x="1028692" y="529363"/>
                    <a:pt x="1043301" y="504787"/>
                    <a:pt x="1064773" y="502920"/>
                  </a:cubicBezTo>
                  <a:cubicBezTo>
                    <a:pt x="1282451" y="483992"/>
                    <a:pt x="1501653" y="492760"/>
                    <a:pt x="1720093" y="487680"/>
                  </a:cubicBezTo>
                  <a:cubicBezTo>
                    <a:pt x="1824485" y="383288"/>
                    <a:pt x="1787623" y="432106"/>
                    <a:pt x="1842013" y="350520"/>
                  </a:cubicBezTo>
                  <a:cubicBezTo>
                    <a:pt x="1836933" y="335280"/>
                    <a:pt x="1828650" y="320754"/>
                    <a:pt x="1826773" y="304800"/>
                  </a:cubicBezTo>
                  <a:cubicBezTo>
                    <a:pt x="1818442" y="233987"/>
                    <a:pt x="1828826" y="160612"/>
                    <a:pt x="1811533" y="91440"/>
                  </a:cubicBezTo>
                  <a:cubicBezTo>
                    <a:pt x="1807091" y="73671"/>
                    <a:pt x="1781053" y="71120"/>
                    <a:pt x="1765813" y="60960"/>
                  </a:cubicBezTo>
                  <a:cubicBezTo>
                    <a:pt x="1577853" y="66040"/>
                    <a:pt x="1389727" y="66810"/>
                    <a:pt x="1201933" y="76200"/>
                  </a:cubicBezTo>
                  <a:cubicBezTo>
                    <a:pt x="1150140" y="78790"/>
                    <a:pt x="1140566" y="114503"/>
                    <a:pt x="1095253" y="137160"/>
                  </a:cubicBezTo>
                  <a:cubicBezTo>
                    <a:pt x="1076519" y="146527"/>
                    <a:pt x="1054613" y="147320"/>
                    <a:pt x="1034293" y="152400"/>
                  </a:cubicBezTo>
                  <a:cubicBezTo>
                    <a:pt x="842942" y="279967"/>
                    <a:pt x="941024" y="227294"/>
                    <a:pt x="439933" y="167640"/>
                  </a:cubicBezTo>
                  <a:cubicBezTo>
                    <a:pt x="403557" y="163310"/>
                    <a:pt x="378973" y="127000"/>
                    <a:pt x="348493" y="106680"/>
                  </a:cubicBezTo>
                  <a:cubicBezTo>
                    <a:pt x="310687" y="81476"/>
                    <a:pt x="267213" y="66040"/>
                    <a:pt x="226573" y="45720"/>
                  </a:cubicBezTo>
                  <a:cubicBezTo>
                    <a:pt x="197836" y="31352"/>
                    <a:pt x="165613" y="25400"/>
                    <a:pt x="135133" y="15240"/>
                  </a:cubicBezTo>
                  <a:lnTo>
                    <a:pt x="89413" y="0"/>
                  </a:lnTo>
                  <a:cubicBezTo>
                    <a:pt x="74173" y="10160"/>
                    <a:pt x="49485" y="13104"/>
                    <a:pt x="43693" y="30480"/>
                  </a:cubicBezTo>
                  <a:cubicBezTo>
                    <a:pt x="37069" y="50351"/>
                    <a:pt x="58933" y="91440"/>
                    <a:pt x="58933" y="91440"/>
                  </a:cubicBezTo>
                  <a:lnTo>
                    <a:pt x="58933" y="91440"/>
                  </a:lnTo>
                  <a:lnTo>
                    <a:pt x="43693" y="106680"/>
                  </a:lnTo>
                </a:path>
              </a:pathLst>
            </a:custGeom>
            <a:solidFill>
              <a:srgbClr val="00B0F0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5104113">
              <a:off x="1340519" y="-348006"/>
              <a:ext cx="1191424" cy="2560320"/>
            </a:xfrm>
            <a:custGeom>
              <a:avLst/>
              <a:gdLst>
                <a:gd name="connsiteX0" fmla="*/ 45720 w 457200"/>
                <a:gd name="connsiteY0" fmla="*/ 1737360 h 2560320"/>
                <a:gd name="connsiteX1" fmla="*/ 0 w 457200"/>
                <a:gd name="connsiteY1" fmla="*/ 1508760 h 2560320"/>
                <a:gd name="connsiteX2" fmla="*/ 15240 w 457200"/>
                <a:gd name="connsiteY2" fmla="*/ 1219200 h 2560320"/>
                <a:gd name="connsiteX3" fmla="*/ 60960 w 457200"/>
                <a:gd name="connsiteY3" fmla="*/ 1097280 h 2560320"/>
                <a:gd name="connsiteX4" fmla="*/ 91440 w 457200"/>
                <a:gd name="connsiteY4" fmla="*/ 990600 h 2560320"/>
                <a:gd name="connsiteX5" fmla="*/ 137160 w 457200"/>
                <a:gd name="connsiteY5" fmla="*/ 899160 h 2560320"/>
                <a:gd name="connsiteX6" fmla="*/ 137160 w 457200"/>
                <a:gd name="connsiteY6" fmla="*/ 411480 h 2560320"/>
                <a:gd name="connsiteX7" fmla="*/ 152400 w 457200"/>
                <a:gd name="connsiteY7" fmla="*/ 335280 h 2560320"/>
                <a:gd name="connsiteX8" fmla="*/ 182880 w 457200"/>
                <a:gd name="connsiteY8" fmla="*/ 289560 h 2560320"/>
                <a:gd name="connsiteX9" fmla="*/ 243840 w 457200"/>
                <a:gd name="connsiteY9" fmla="*/ 198120 h 2560320"/>
                <a:gd name="connsiteX10" fmla="*/ 289560 w 457200"/>
                <a:gd name="connsiteY10" fmla="*/ 106680 h 2560320"/>
                <a:gd name="connsiteX11" fmla="*/ 365760 w 457200"/>
                <a:gd name="connsiteY11" fmla="*/ 0 h 2560320"/>
                <a:gd name="connsiteX12" fmla="*/ 381000 w 457200"/>
                <a:gd name="connsiteY12" fmla="*/ 548640 h 2560320"/>
                <a:gd name="connsiteX13" fmla="*/ 396240 w 457200"/>
                <a:gd name="connsiteY13" fmla="*/ 640080 h 2560320"/>
                <a:gd name="connsiteX14" fmla="*/ 411480 w 457200"/>
                <a:gd name="connsiteY14" fmla="*/ 868680 h 2560320"/>
                <a:gd name="connsiteX15" fmla="*/ 441960 w 457200"/>
                <a:gd name="connsiteY15" fmla="*/ 990600 h 2560320"/>
                <a:gd name="connsiteX16" fmla="*/ 457200 w 457200"/>
                <a:gd name="connsiteY16" fmla="*/ 1203960 h 2560320"/>
                <a:gd name="connsiteX17" fmla="*/ 441960 w 457200"/>
                <a:gd name="connsiteY17" fmla="*/ 1874520 h 2560320"/>
                <a:gd name="connsiteX18" fmla="*/ 426720 w 457200"/>
                <a:gd name="connsiteY18" fmla="*/ 1920240 h 2560320"/>
                <a:gd name="connsiteX19" fmla="*/ 381000 w 457200"/>
                <a:gd name="connsiteY19" fmla="*/ 1965960 h 2560320"/>
                <a:gd name="connsiteX20" fmla="*/ 350520 w 457200"/>
                <a:gd name="connsiteY20" fmla="*/ 2087880 h 2560320"/>
                <a:gd name="connsiteX21" fmla="*/ 320040 w 457200"/>
                <a:gd name="connsiteY21" fmla="*/ 2179320 h 2560320"/>
                <a:gd name="connsiteX22" fmla="*/ 289560 w 457200"/>
                <a:gd name="connsiteY22" fmla="*/ 2225040 h 2560320"/>
                <a:gd name="connsiteX23" fmla="*/ 228600 w 457200"/>
                <a:gd name="connsiteY23" fmla="*/ 2560320 h 2560320"/>
                <a:gd name="connsiteX24" fmla="*/ 121920 w 457200"/>
                <a:gd name="connsiteY24" fmla="*/ 2545080 h 2560320"/>
                <a:gd name="connsiteX25" fmla="*/ 106680 w 457200"/>
                <a:gd name="connsiteY25" fmla="*/ 1783080 h 2560320"/>
                <a:gd name="connsiteX26" fmla="*/ 76200 w 457200"/>
                <a:gd name="connsiteY26" fmla="*/ 1737360 h 2560320"/>
                <a:gd name="connsiteX27" fmla="*/ 45720 w 457200"/>
                <a:gd name="connsiteY27" fmla="*/ 1737360 h 256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200" h="2560320">
                  <a:moveTo>
                    <a:pt x="45720" y="1737360"/>
                  </a:moveTo>
                  <a:cubicBezTo>
                    <a:pt x="33020" y="1699260"/>
                    <a:pt x="34783" y="1613109"/>
                    <a:pt x="0" y="1508760"/>
                  </a:cubicBezTo>
                  <a:cubicBezTo>
                    <a:pt x="5080" y="1412240"/>
                    <a:pt x="6867" y="1315490"/>
                    <a:pt x="15240" y="1219200"/>
                  </a:cubicBezTo>
                  <a:cubicBezTo>
                    <a:pt x="21145" y="1151296"/>
                    <a:pt x="37215" y="1160600"/>
                    <a:pt x="60960" y="1097280"/>
                  </a:cubicBezTo>
                  <a:cubicBezTo>
                    <a:pt x="75609" y="1058217"/>
                    <a:pt x="73018" y="1027444"/>
                    <a:pt x="91440" y="990600"/>
                  </a:cubicBezTo>
                  <a:cubicBezTo>
                    <a:pt x="150526" y="872427"/>
                    <a:pt x="98854" y="1014078"/>
                    <a:pt x="137160" y="899160"/>
                  </a:cubicBezTo>
                  <a:cubicBezTo>
                    <a:pt x="118099" y="651370"/>
                    <a:pt x="113197" y="699038"/>
                    <a:pt x="137160" y="411480"/>
                  </a:cubicBezTo>
                  <a:cubicBezTo>
                    <a:pt x="139311" y="385666"/>
                    <a:pt x="143305" y="359534"/>
                    <a:pt x="152400" y="335280"/>
                  </a:cubicBezTo>
                  <a:cubicBezTo>
                    <a:pt x="158831" y="318130"/>
                    <a:pt x="174689" y="305943"/>
                    <a:pt x="182880" y="289560"/>
                  </a:cubicBezTo>
                  <a:cubicBezTo>
                    <a:pt x="243141" y="169038"/>
                    <a:pt x="135503" y="328125"/>
                    <a:pt x="243840" y="198120"/>
                  </a:cubicBezTo>
                  <a:cubicBezTo>
                    <a:pt x="298435" y="132606"/>
                    <a:pt x="255193" y="175413"/>
                    <a:pt x="289560" y="106680"/>
                  </a:cubicBezTo>
                  <a:cubicBezTo>
                    <a:pt x="300702" y="84395"/>
                    <a:pt x="355405" y="13806"/>
                    <a:pt x="365760" y="0"/>
                  </a:cubicBezTo>
                  <a:cubicBezTo>
                    <a:pt x="370840" y="182880"/>
                    <a:pt x="372298" y="365897"/>
                    <a:pt x="381000" y="548640"/>
                  </a:cubicBezTo>
                  <a:cubicBezTo>
                    <a:pt x="382470" y="579505"/>
                    <a:pt x="393310" y="609319"/>
                    <a:pt x="396240" y="640080"/>
                  </a:cubicBezTo>
                  <a:cubicBezTo>
                    <a:pt x="403480" y="716105"/>
                    <a:pt x="401602" y="792952"/>
                    <a:pt x="411480" y="868680"/>
                  </a:cubicBezTo>
                  <a:cubicBezTo>
                    <a:pt x="416898" y="910219"/>
                    <a:pt x="441960" y="990600"/>
                    <a:pt x="441960" y="990600"/>
                  </a:cubicBezTo>
                  <a:cubicBezTo>
                    <a:pt x="447040" y="1061720"/>
                    <a:pt x="457200" y="1132659"/>
                    <a:pt x="457200" y="1203960"/>
                  </a:cubicBezTo>
                  <a:cubicBezTo>
                    <a:pt x="457200" y="1427538"/>
                    <a:pt x="451465" y="1651144"/>
                    <a:pt x="441960" y="1874520"/>
                  </a:cubicBezTo>
                  <a:cubicBezTo>
                    <a:pt x="441277" y="1890570"/>
                    <a:pt x="435631" y="1906874"/>
                    <a:pt x="426720" y="1920240"/>
                  </a:cubicBezTo>
                  <a:cubicBezTo>
                    <a:pt x="414765" y="1938173"/>
                    <a:pt x="396240" y="1950720"/>
                    <a:pt x="381000" y="1965960"/>
                  </a:cubicBezTo>
                  <a:cubicBezTo>
                    <a:pt x="334758" y="2104686"/>
                    <a:pt x="405691" y="1885585"/>
                    <a:pt x="350520" y="2087880"/>
                  </a:cubicBezTo>
                  <a:cubicBezTo>
                    <a:pt x="342066" y="2118877"/>
                    <a:pt x="337862" y="2152587"/>
                    <a:pt x="320040" y="2179320"/>
                  </a:cubicBezTo>
                  <a:lnTo>
                    <a:pt x="289560" y="2225040"/>
                  </a:lnTo>
                  <a:cubicBezTo>
                    <a:pt x="289073" y="2235270"/>
                    <a:pt x="373306" y="2560320"/>
                    <a:pt x="228600" y="2560320"/>
                  </a:cubicBezTo>
                  <a:cubicBezTo>
                    <a:pt x="192679" y="2560320"/>
                    <a:pt x="157480" y="2550160"/>
                    <a:pt x="121920" y="2545080"/>
                  </a:cubicBezTo>
                  <a:cubicBezTo>
                    <a:pt x="116840" y="2291080"/>
                    <a:pt x="121037" y="2036725"/>
                    <a:pt x="106680" y="1783080"/>
                  </a:cubicBezTo>
                  <a:cubicBezTo>
                    <a:pt x="105645" y="1764793"/>
                    <a:pt x="89152" y="1750312"/>
                    <a:pt x="76200" y="1737360"/>
                  </a:cubicBezTo>
                  <a:cubicBezTo>
                    <a:pt x="63248" y="1724408"/>
                    <a:pt x="58420" y="1775460"/>
                    <a:pt x="45720" y="1737360"/>
                  </a:cubicBezTo>
                  <a:close/>
                </a:path>
              </a:pathLst>
            </a:custGeom>
            <a:ln/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452320" y="2348880"/>
              <a:ext cx="1282864" cy="1703158"/>
            </a:xfrm>
            <a:custGeom>
              <a:avLst/>
              <a:gdLst>
                <a:gd name="connsiteX0" fmla="*/ 206468 w 1075148"/>
                <a:gd name="connsiteY0" fmla="*/ 277846 h 1453376"/>
                <a:gd name="connsiteX1" fmla="*/ 206468 w 1075148"/>
                <a:gd name="connsiteY1" fmla="*/ 277846 h 1453376"/>
                <a:gd name="connsiteX2" fmla="*/ 358868 w 1075148"/>
                <a:gd name="connsiteY2" fmla="*/ 125446 h 1453376"/>
                <a:gd name="connsiteX3" fmla="*/ 404588 w 1075148"/>
                <a:gd name="connsiteY3" fmla="*/ 79726 h 1453376"/>
                <a:gd name="connsiteX4" fmla="*/ 435068 w 1075148"/>
                <a:gd name="connsiteY4" fmla="*/ 34006 h 1453376"/>
                <a:gd name="connsiteX5" fmla="*/ 541748 w 1075148"/>
                <a:gd name="connsiteY5" fmla="*/ 3526 h 1453376"/>
                <a:gd name="connsiteX6" fmla="*/ 800828 w 1075148"/>
                <a:gd name="connsiteY6" fmla="*/ 18766 h 1453376"/>
                <a:gd name="connsiteX7" fmla="*/ 816068 w 1075148"/>
                <a:gd name="connsiteY7" fmla="*/ 64486 h 1453376"/>
                <a:gd name="connsiteX8" fmla="*/ 831308 w 1075148"/>
                <a:gd name="connsiteY8" fmla="*/ 354046 h 1453376"/>
                <a:gd name="connsiteX9" fmla="*/ 846548 w 1075148"/>
                <a:gd name="connsiteY9" fmla="*/ 582646 h 1453376"/>
                <a:gd name="connsiteX10" fmla="*/ 861788 w 1075148"/>
                <a:gd name="connsiteY10" fmla="*/ 628366 h 1453376"/>
                <a:gd name="connsiteX11" fmla="*/ 907508 w 1075148"/>
                <a:gd name="connsiteY11" fmla="*/ 674086 h 1453376"/>
                <a:gd name="connsiteX12" fmla="*/ 968468 w 1075148"/>
                <a:gd name="connsiteY12" fmla="*/ 765526 h 1453376"/>
                <a:gd name="connsiteX13" fmla="*/ 1029428 w 1075148"/>
                <a:gd name="connsiteY13" fmla="*/ 841726 h 1453376"/>
                <a:gd name="connsiteX14" fmla="*/ 1075148 w 1075148"/>
                <a:gd name="connsiteY14" fmla="*/ 933166 h 1453376"/>
                <a:gd name="connsiteX15" fmla="*/ 1059908 w 1075148"/>
                <a:gd name="connsiteY15" fmla="*/ 978886 h 1453376"/>
                <a:gd name="connsiteX16" fmla="*/ 1044668 w 1075148"/>
                <a:gd name="connsiteY16" fmla="*/ 1039846 h 1453376"/>
                <a:gd name="connsiteX17" fmla="*/ 998948 w 1075148"/>
                <a:gd name="connsiteY17" fmla="*/ 1207486 h 1453376"/>
                <a:gd name="connsiteX18" fmla="*/ 968468 w 1075148"/>
                <a:gd name="connsiteY18" fmla="*/ 1253206 h 1453376"/>
                <a:gd name="connsiteX19" fmla="*/ 937988 w 1075148"/>
                <a:gd name="connsiteY19" fmla="*/ 1314166 h 1453376"/>
                <a:gd name="connsiteX20" fmla="*/ 892268 w 1075148"/>
                <a:gd name="connsiteY20" fmla="*/ 1344646 h 1453376"/>
                <a:gd name="connsiteX21" fmla="*/ 816068 w 1075148"/>
                <a:gd name="connsiteY21" fmla="*/ 1451326 h 1453376"/>
                <a:gd name="connsiteX22" fmla="*/ 526508 w 1075148"/>
                <a:gd name="connsiteY22" fmla="*/ 1436086 h 1453376"/>
                <a:gd name="connsiteX23" fmla="*/ 480788 w 1075148"/>
                <a:gd name="connsiteY23" fmla="*/ 1390366 h 1453376"/>
                <a:gd name="connsiteX24" fmla="*/ 496028 w 1075148"/>
                <a:gd name="connsiteY24" fmla="*/ 1283686 h 1453376"/>
                <a:gd name="connsiteX25" fmla="*/ 480788 w 1075148"/>
                <a:gd name="connsiteY25" fmla="*/ 1177006 h 1453376"/>
                <a:gd name="connsiteX26" fmla="*/ 374108 w 1075148"/>
                <a:gd name="connsiteY26" fmla="*/ 1116046 h 1453376"/>
                <a:gd name="connsiteX27" fmla="*/ 282668 w 1075148"/>
                <a:gd name="connsiteY27" fmla="*/ 1085566 h 1453376"/>
                <a:gd name="connsiteX28" fmla="*/ 160748 w 1075148"/>
                <a:gd name="connsiteY28" fmla="*/ 1039846 h 1453376"/>
                <a:gd name="connsiteX29" fmla="*/ 23588 w 1075148"/>
                <a:gd name="connsiteY29" fmla="*/ 1009366 h 1453376"/>
                <a:gd name="connsiteX30" fmla="*/ 23588 w 1075148"/>
                <a:gd name="connsiteY30" fmla="*/ 750286 h 1453376"/>
                <a:gd name="connsiteX31" fmla="*/ 38828 w 1075148"/>
                <a:gd name="connsiteY31" fmla="*/ 704566 h 1453376"/>
                <a:gd name="connsiteX32" fmla="*/ 175988 w 1075148"/>
                <a:gd name="connsiteY32" fmla="*/ 582646 h 1453376"/>
                <a:gd name="connsiteX33" fmla="*/ 221708 w 1075148"/>
                <a:gd name="connsiteY33" fmla="*/ 491206 h 1453376"/>
                <a:gd name="connsiteX34" fmla="*/ 206468 w 1075148"/>
                <a:gd name="connsiteY34" fmla="*/ 277846 h 145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75148" h="1453376">
                  <a:moveTo>
                    <a:pt x="206468" y="277846"/>
                  </a:moveTo>
                  <a:lnTo>
                    <a:pt x="206468" y="277846"/>
                  </a:lnTo>
                  <a:lnTo>
                    <a:pt x="358868" y="125446"/>
                  </a:lnTo>
                  <a:cubicBezTo>
                    <a:pt x="374108" y="110206"/>
                    <a:pt x="392633" y="97659"/>
                    <a:pt x="404588" y="79726"/>
                  </a:cubicBezTo>
                  <a:cubicBezTo>
                    <a:pt x="414748" y="64486"/>
                    <a:pt x="420765" y="45448"/>
                    <a:pt x="435068" y="34006"/>
                  </a:cubicBezTo>
                  <a:cubicBezTo>
                    <a:pt x="445006" y="26056"/>
                    <a:pt x="537765" y="4522"/>
                    <a:pt x="541748" y="3526"/>
                  </a:cubicBezTo>
                  <a:cubicBezTo>
                    <a:pt x="628108" y="8606"/>
                    <a:pt x="716379" y="0"/>
                    <a:pt x="800828" y="18766"/>
                  </a:cubicBezTo>
                  <a:cubicBezTo>
                    <a:pt x="816510" y="22251"/>
                    <a:pt x="814614" y="48488"/>
                    <a:pt x="816068" y="64486"/>
                  </a:cubicBezTo>
                  <a:cubicBezTo>
                    <a:pt x="824819" y="160743"/>
                    <a:pt x="825632" y="257559"/>
                    <a:pt x="831308" y="354046"/>
                  </a:cubicBezTo>
                  <a:cubicBezTo>
                    <a:pt x="835793" y="430283"/>
                    <a:pt x="838114" y="506744"/>
                    <a:pt x="846548" y="582646"/>
                  </a:cubicBezTo>
                  <a:cubicBezTo>
                    <a:pt x="848322" y="598612"/>
                    <a:pt x="852877" y="615000"/>
                    <a:pt x="861788" y="628366"/>
                  </a:cubicBezTo>
                  <a:cubicBezTo>
                    <a:pt x="873743" y="646299"/>
                    <a:pt x="892268" y="658846"/>
                    <a:pt x="907508" y="674086"/>
                  </a:cubicBezTo>
                  <a:cubicBezTo>
                    <a:pt x="943745" y="782797"/>
                    <a:pt x="892362" y="651368"/>
                    <a:pt x="968468" y="765526"/>
                  </a:cubicBezTo>
                  <a:cubicBezTo>
                    <a:pt x="1027358" y="853861"/>
                    <a:pt x="927177" y="773559"/>
                    <a:pt x="1029428" y="841726"/>
                  </a:cubicBezTo>
                  <a:cubicBezTo>
                    <a:pt x="1044839" y="864842"/>
                    <a:pt x="1075148" y="901618"/>
                    <a:pt x="1075148" y="933166"/>
                  </a:cubicBezTo>
                  <a:cubicBezTo>
                    <a:pt x="1075148" y="949230"/>
                    <a:pt x="1064321" y="963440"/>
                    <a:pt x="1059908" y="978886"/>
                  </a:cubicBezTo>
                  <a:cubicBezTo>
                    <a:pt x="1054154" y="999025"/>
                    <a:pt x="1049212" y="1019399"/>
                    <a:pt x="1044668" y="1039846"/>
                  </a:cubicBezTo>
                  <a:cubicBezTo>
                    <a:pt x="1035126" y="1082786"/>
                    <a:pt x="1022737" y="1171803"/>
                    <a:pt x="998948" y="1207486"/>
                  </a:cubicBezTo>
                  <a:cubicBezTo>
                    <a:pt x="988788" y="1222726"/>
                    <a:pt x="977555" y="1237303"/>
                    <a:pt x="968468" y="1253206"/>
                  </a:cubicBezTo>
                  <a:cubicBezTo>
                    <a:pt x="957196" y="1272931"/>
                    <a:pt x="952532" y="1296713"/>
                    <a:pt x="937988" y="1314166"/>
                  </a:cubicBezTo>
                  <a:cubicBezTo>
                    <a:pt x="926262" y="1328237"/>
                    <a:pt x="906339" y="1332920"/>
                    <a:pt x="892268" y="1344646"/>
                  </a:cubicBezTo>
                  <a:cubicBezTo>
                    <a:pt x="839310" y="1388778"/>
                    <a:pt x="846883" y="1389696"/>
                    <a:pt x="816068" y="1451326"/>
                  </a:cubicBezTo>
                  <a:cubicBezTo>
                    <a:pt x="719548" y="1446246"/>
                    <a:pt x="621603" y="1453376"/>
                    <a:pt x="526508" y="1436086"/>
                  </a:cubicBezTo>
                  <a:cubicBezTo>
                    <a:pt x="505303" y="1432231"/>
                    <a:pt x="485015" y="1411500"/>
                    <a:pt x="480788" y="1390366"/>
                  </a:cubicBezTo>
                  <a:cubicBezTo>
                    <a:pt x="473743" y="1355143"/>
                    <a:pt x="490948" y="1319246"/>
                    <a:pt x="496028" y="1283686"/>
                  </a:cubicBezTo>
                  <a:cubicBezTo>
                    <a:pt x="490948" y="1248126"/>
                    <a:pt x="495377" y="1209831"/>
                    <a:pt x="480788" y="1177006"/>
                  </a:cubicBezTo>
                  <a:cubicBezTo>
                    <a:pt x="474844" y="1163631"/>
                    <a:pt x="378669" y="1117870"/>
                    <a:pt x="374108" y="1116046"/>
                  </a:cubicBezTo>
                  <a:cubicBezTo>
                    <a:pt x="344277" y="1104114"/>
                    <a:pt x="313148" y="1095726"/>
                    <a:pt x="282668" y="1085566"/>
                  </a:cubicBezTo>
                  <a:cubicBezTo>
                    <a:pt x="186045" y="1053358"/>
                    <a:pt x="235655" y="1061248"/>
                    <a:pt x="160748" y="1039846"/>
                  </a:cubicBezTo>
                  <a:cubicBezTo>
                    <a:pt x="110529" y="1025498"/>
                    <a:pt x="75966" y="1019842"/>
                    <a:pt x="23588" y="1009366"/>
                  </a:cubicBezTo>
                  <a:cubicBezTo>
                    <a:pt x="2180" y="880918"/>
                    <a:pt x="0" y="915399"/>
                    <a:pt x="23588" y="750286"/>
                  </a:cubicBezTo>
                  <a:cubicBezTo>
                    <a:pt x="25860" y="734383"/>
                    <a:pt x="28965" y="717246"/>
                    <a:pt x="38828" y="704566"/>
                  </a:cubicBezTo>
                  <a:cubicBezTo>
                    <a:pt x="95039" y="632295"/>
                    <a:pt x="114875" y="623388"/>
                    <a:pt x="175988" y="582646"/>
                  </a:cubicBezTo>
                  <a:cubicBezTo>
                    <a:pt x="191399" y="559530"/>
                    <a:pt x="221708" y="522754"/>
                    <a:pt x="221708" y="491206"/>
                  </a:cubicBezTo>
                  <a:cubicBezTo>
                    <a:pt x="221708" y="424971"/>
                    <a:pt x="206468" y="293086"/>
                    <a:pt x="206468" y="277846"/>
                  </a:cubicBezTo>
                  <a:close/>
                </a:path>
              </a:pathLst>
            </a:custGeom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162800" y="4238017"/>
              <a:ext cx="1729680" cy="1969472"/>
            </a:xfrm>
            <a:custGeom>
              <a:avLst/>
              <a:gdLst>
                <a:gd name="connsiteX0" fmla="*/ 152400 w 1317612"/>
                <a:gd name="connsiteY0" fmla="*/ 1339823 h 1969472"/>
                <a:gd name="connsiteX1" fmla="*/ 152400 w 1317612"/>
                <a:gd name="connsiteY1" fmla="*/ 1339823 h 1969472"/>
                <a:gd name="connsiteX2" fmla="*/ 106680 w 1317612"/>
                <a:gd name="connsiteY2" fmla="*/ 1217903 h 1969472"/>
                <a:gd name="connsiteX3" fmla="*/ 152400 w 1317612"/>
                <a:gd name="connsiteY3" fmla="*/ 1019783 h 1969472"/>
                <a:gd name="connsiteX4" fmla="*/ 167640 w 1317612"/>
                <a:gd name="connsiteY4" fmla="*/ 974063 h 1969472"/>
                <a:gd name="connsiteX5" fmla="*/ 274320 w 1317612"/>
                <a:gd name="connsiteY5" fmla="*/ 836903 h 1969472"/>
                <a:gd name="connsiteX6" fmla="*/ 320040 w 1317612"/>
                <a:gd name="connsiteY6" fmla="*/ 806423 h 1969472"/>
                <a:gd name="connsiteX7" fmla="*/ 365760 w 1317612"/>
                <a:gd name="connsiteY7" fmla="*/ 760703 h 1969472"/>
                <a:gd name="connsiteX8" fmla="*/ 396240 w 1317612"/>
                <a:gd name="connsiteY8" fmla="*/ 714983 h 1969472"/>
                <a:gd name="connsiteX9" fmla="*/ 533400 w 1317612"/>
                <a:gd name="connsiteY9" fmla="*/ 638783 h 1969472"/>
                <a:gd name="connsiteX10" fmla="*/ 670560 w 1317612"/>
                <a:gd name="connsiteY10" fmla="*/ 516863 h 1969472"/>
                <a:gd name="connsiteX11" fmla="*/ 701040 w 1317612"/>
                <a:gd name="connsiteY11" fmla="*/ 471143 h 1969472"/>
                <a:gd name="connsiteX12" fmla="*/ 716280 w 1317612"/>
                <a:gd name="connsiteY12" fmla="*/ 425423 h 1969472"/>
                <a:gd name="connsiteX13" fmla="*/ 762000 w 1317612"/>
                <a:gd name="connsiteY13" fmla="*/ 379703 h 1969472"/>
                <a:gd name="connsiteX14" fmla="*/ 807720 w 1317612"/>
                <a:gd name="connsiteY14" fmla="*/ 364463 h 1969472"/>
                <a:gd name="connsiteX15" fmla="*/ 960120 w 1317612"/>
                <a:gd name="connsiteY15" fmla="*/ 349223 h 1969472"/>
                <a:gd name="connsiteX16" fmla="*/ 1005840 w 1317612"/>
                <a:gd name="connsiteY16" fmla="*/ 303503 h 1969472"/>
                <a:gd name="connsiteX17" fmla="*/ 1097280 w 1317612"/>
                <a:gd name="connsiteY17" fmla="*/ 242543 h 1969472"/>
                <a:gd name="connsiteX18" fmla="*/ 1173480 w 1317612"/>
                <a:gd name="connsiteY18" fmla="*/ 151103 h 1969472"/>
                <a:gd name="connsiteX19" fmla="*/ 1264920 w 1317612"/>
                <a:gd name="connsiteY19" fmla="*/ 90143 h 1969472"/>
                <a:gd name="connsiteX20" fmla="*/ 1219200 w 1317612"/>
                <a:gd name="connsiteY20" fmla="*/ 196823 h 1969472"/>
                <a:gd name="connsiteX21" fmla="*/ 1158240 w 1317612"/>
                <a:gd name="connsiteY21" fmla="*/ 288263 h 1969472"/>
                <a:gd name="connsiteX22" fmla="*/ 1127760 w 1317612"/>
                <a:gd name="connsiteY22" fmla="*/ 349223 h 1969472"/>
                <a:gd name="connsiteX23" fmla="*/ 1097280 w 1317612"/>
                <a:gd name="connsiteY23" fmla="*/ 394943 h 1969472"/>
                <a:gd name="connsiteX24" fmla="*/ 1066800 w 1317612"/>
                <a:gd name="connsiteY24" fmla="*/ 455903 h 1969472"/>
                <a:gd name="connsiteX25" fmla="*/ 1005840 w 1317612"/>
                <a:gd name="connsiteY25" fmla="*/ 547343 h 1969472"/>
                <a:gd name="connsiteX26" fmla="*/ 960120 w 1317612"/>
                <a:gd name="connsiteY26" fmla="*/ 593063 h 1969472"/>
                <a:gd name="connsiteX27" fmla="*/ 914400 w 1317612"/>
                <a:gd name="connsiteY27" fmla="*/ 684503 h 1969472"/>
                <a:gd name="connsiteX28" fmla="*/ 899160 w 1317612"/>
                <a:gd name="connsiteY28" fmla="*/ 928343 h 1969472"/>
                <a:gd name="connsiteX29" fmla="*/ 853440 w 1317612"/>
                <a:gd name="connsiteY29" fmla="*/ 1004543 h 1969472"/>
                <a:gd name="connsiteX30" fmla="*/ 822960 w 1317612"/>
                <a:gd name="connsiteY30" fmla="*/ 1095983 h 1969472"/>
                <a:gd name="connsiteX31" fmla="*/ 792480 w 1317612"/>
                <a:gd name="connsiteY31" fmla="*/ 1233143 h 1969472"/>
                <a:gd name="connsiteX32" fmla="*/ 746760 w 1317612"/>
                <a:gd name="connsiteY32" fmla="*/ 1324583 h 1969472"/>
                <a:gd name="connsiteX33" fmla="*/ 701040 w 1317612"/>
                <a:gd name="connsiteY33" fmla="*/ 1355063 h 1969472"/>
                <a:gd name="connsiteX34" fmla="*/ 685800 w 1317612"/>
                <a:gd name="connsiteY34" fmla="*/ 1400783 h 1969472"/>
                <a:gd name="connsiteX35" fmla="*/ 670560 w 1317612"/>
                <a:gd name="connsiteY35" fmla="*/ 1476983 h 1969472"/>
                <a:gd name="connsiteX36" fmla="*/ 594360 w 1317612"/>
                <a:gd name="connsiteY36" fmla="*/ 1659863 h 1969472"/>
                <a:gd name="connsiteX37" fmla="*/ 563880 w 1317612"/>
                <a:gd name="connsiteY37" fmla="*/ 1720823 h 1969472"/>
                <a:gd name="connsiteX38" fmla="*/ 518160 w 1317612"/>
                <a:gd name="connsiteY38" fmla="*/ 1766543 h 1969472"/>
                <a:gd name="connsiteX39" fmla="*/ 487680 w 1317612"/>
                <a:gd name="connsiteY39" fmla="*/ 1812263 h 1969472"/>
                <a:gd name="connsiteX40" fmla="*/ 396240 w 1317612"/>
                <a:gd name="connsiteY40" fmla="*/ 1888463 h 1969472"/>
                <a:gd name="connsiteX41" fmla="*/ 15240 w 1317612"/>
                <a:gd name="connsiteY41" fmla="*/ 1827503 h 1969472"/>
                <a:gd name="connsiteX42" fmla="*/ 0 w 1317612"/>
                <a:gd name="connsiteY42" fmla="*/ 1781783 h 1969472"/>
                <a:gd name="connsiteX43" fmla="*/ 30480 w 1317612"/>
                <a:gd name="connsiteY43" fmla="*/ 1370303 h 1969472"/>
                <a:gd name="connsiteX44" fmla="*/ 76200 w 1317612"/>
                <a:gd name="connsiteY44" fmla="*/ 1278863 h 1969472"/>
                <a:gd name="connsiteX45" fmla="*/ 91440 w 1317612"/>
                <a:gd name="connsiteY45" fmla="*/ 1248383 h 1969472"/>
                <a:gd name="connsiteX46" fmla="*/ 91440 w 1317612"/>
                <a:gd name="connsiteY46" fmla="*/ 1248383 h 1969472"/>
                <a:gd name="connsiteX47" fmla="*/ 91440 w 1317612"/>
                <a:gd name="connsiteY47" fmla="*/ 1248383 h 1969472"/>
                <a:gd name="connsiteX48" fmla="*/ 91440 w 1317612"/>
                <a:gd name="connsiteY48" fmla="*/ 1248383 h 196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17612" h="1969472">
                  <a:moveTo>
                    <a:pt x="152400" y="1339823"/>
                  </a:moveTo>
                  <a:lnTo>
                    <a:pt x="152400" y="1339823"/>
                  </a:lnTo>
                  <a:cubicBezTo>
                    <a:pt x="137160" y="1299183"/>
                    <a:pt x="111473" y="1261041"/>
                    <a:pt x="106680" y="1217903"/>
                  </a:cubicBezTo>
                  <a:cubicBezTo>
                    <a:pt x="86821" y="1039174"/>
                    <a:pt x="106847" y="1110889"/>
                    <a:pt x="152400" y="1019783"/>
                  </a:cubicBezTo>
                  <a:cubicBezTo>
                    <a:pt x="159584" y="1005415"/>
                    <a:pt x="159838" y="988106"/>
                    <a:pt x="167640" y="974063"/>
                  </a:cubicBezTo>
                  <a:cubicBezTo>
                    <a:pt x="196937" y="921328"/>
                    <a:pt x="228359" y="875203"/>
                    <a:pt x="274320" y="836903"/>
                  </a:cubicBezTo>
                  <a:cubicBezTo>
                    <a:pt x="288391" y="825177"/>
                    <a:pt x="305969" y="818149"/>
                    <a:pt x="320040" y="806423"/>
                  </a:cubicBezTo>
                  <a:cubicBezTo>
                    <a:pt x="336597" y="792625"/>
                    <a:pt x="351962" y="777260"/>
                    <a:pt x="365760" y="760703"/>
                  </a:cubicBezTo>
                  <a:cubicBezTo>
                    <a:pt x="377486" y="746632"/>
                    <a:pt x="381587" y="725973"/>
                    <a:pt x="396240" y="714983"/>
                  </a:cubicBezTo>
                  <a:cubicBezTo>
                    <a:pt x="477636" y="653936"/>
                    <a:pt x="473529" y="692001"/>
                    <a:pt x="533400" y="638783"/>
                  </a:cubicBezTo>
                  <a:cubicBezTo>
                    <a:pt x="689987" y="499594"/>
                    <a:pt x="566795" y="586039"/>
                    <a:pt x="670560" y="516863"/>
                  </a:cubicBezTo>
                  <a:cubicBezTo>
                    <a:pt x="680720" y="501623"/>
                    <a:pt x="692849" y="487526"/>
                    <a:pt x="701040" y="471143"/>
                  </a:cubicBezTo>
                  <a:cubicBezTo>
                    <a:pt x="708224" y="456775"/>
                    <a:pt x="707369" y="438789"/>
                    <a:pt x="716280" y="425423"/>
                  </a:cubicBezTo>
                  <a:cubicBezTo>
                    <a:pt x="728235" y="407490"/>
                    <a:pt x="744067" y="391658"/>
                    <a:pt x="762000" y="379703"/>
                  </a:cubicBezTo>
                  <a:cubicBezTo>
                    <a:pt x="775366" y="370792"/>
                    <a:pt x="791842" y="366906"/>
                    <a:pt x="807720" y="364463"/>
                  </a:cubicBezTo>
                  <a:cubicBezTo>
                    <a:pt x="858180" y="356700"/>
                    <a:pt x="909320" y="354303"/>
                    <a:pt x="960120" y="349223"/>
                  </a:cubicBezTo>
                  <a:cubicBezTo>
                    <a:pt x="975360" y="333983"/>
                    <a:pt x="988827" y="316735"/>
                    <a:pt x="1005840" y="303503"/>
                  </a:cubicBezTo>
                  <a:cubicBezTo>
                    <a:pt x="1034756" y="281013"/>
                    <a:pt x="1097280" y="242543"/>
                    <a:pt x="1097280" y="242543"/>
                  </a:cubicBezTo>
                  <a:cubicBezTo>
                    <a:pt x="1124373" y="201903"/>
                    <a:pt x="1132861" y="182695"/>
                    <a:pt x="1173480" y="151103"/>
                  </a:cubicBezTo>
                  <a:cubicBezTo>
                    <a:pt x="1202396" y="128613"/>
                    <a:pt x="1264920" y="90143"/>
                    <a:pt x="1264920" y="90143"/>
                  </a:cubicBezTo>
                  <a:cubicBezTo>
                    <a:pt x="1153975" y="256561"/>
                    <a:pt x="1317612" y="0"/>
                    <a:pt x="1219200" y="196823"/>
                  </a:cubicBezTo>
                  <a:cubicBezTo>
                    <a:pt x="1202817" y="229588"/>
                    <a:pt x="1178560" y="257783"/>
                    <a:pt x="1158240" y="288263"/>
                  </a:cubicBezTo>
                  <a:cubicBezTo>
                    <a:pt x="1145638" y="307166"/>
                    <a:pt x="1139032" y="329498"/>
                    <a:pt x="1127760" y="349223"/>
                  </a:cubicBezTo>
                  <a:cubicBezTo>
                    <a:pt x="1118673" y="365126"/>
                    <a:pt x="1106367" y="379040"/>
                    <a:pt x="1097280" y="394943"/>
                  </a:cubicBezTo>
                  <a:cubicBezTo>
                    <a:pt x="1086008" y="414668"/>
                    <a:pt x="1078489" y="436422"/>
                    <a:pt x="1066800" y="455903"/>
                  </a:cubicBezTo>
                  <a:cubicBezTo>
                    <a:pt x="1047953" y="487315"/>
                    <a:pt x="1026160" y="516863"/>
                    <a:pt x="1005840" y="547343"/>
                  </a:cubicBezTo>
                  <a:cubicBezTo>
                    <a:pt x="993885" y="565276"/>
                    <a:pt x="973918" y="576506"/>
                    <a:pt x="960120" y="593063"/>
                  </a:cubicBezTo>
                  <a:cubicBezTo>
                    <a:pt x="927294" y="632454"/>
                    <a:pt x="929674" y="638681"/>
                    <a:pt x="914400" y="684503"/>
                  </a:cubicBezTo>
                  <a:cubicBezTo>
                    <a:pt x="909320" y="765783"/>
                    <a:pt x="914398" y="848343"/>
                    <a:pt x="899160" y="928343"/>
                  </a:cubicBezTo>
                  <a:cubicBezTo>
                    <a:pt x="893618" y="957441"/>
                    <a:pt x="865697" y="977577"/>
                    <a:pt x="853440" y="1004543"/>
                  </a:cubicBezTo>
                  <a:cubicBezTo>
                    <a:pt x="840145" y="1033792"/>
                    <a:pt x="829261" y="1064478"/>
                    <a:pt x="822960" y="1095983"/>
                  </a:cubicBezTo>
                  <a:cubicBezTo>
                    <a:pt x="812484" y="1148361"/>
                    <a:pt x="806828" y="1182924"/>
                    <a:pt x="792480" y="1233143"/>
                  </a:cubicBezTo>
                  <a:cubicBezTo>
                    <a:pt x="782564" y="1267849"/>
                    <a:pt x="773477" y="1297866"/>
                    <a:pt x="746760" y="1324583"/>
                  </a:cubicBezTo>
                  <a:cubicBezTo>
                    <a:pt x="733808" y="1337535"/>
                    <a:pt x="716280" y="1344903"/>
                    <a:pt x="701040" y="1355063"/>
                  </a:cubicBezTo>
                  <a:cubicBezTo>
                    <a:pt x="695960" y="1370303"/>
                    <a:pt x="689696" y="1385198"/>
                    <a:pt x="685800" y="1400783"/>
                  </a:cubicBezTo>
                  <a:cubicBezTo>
                    <a:pt x="679518" y="1425913"/>
                    <a:pt x="679181" y="1452557"/>
                    <a:pt x="670560" y="1476983"/>
                  </a:cubicBezTo>
                  <a:cubicBezTo>
                    <a:pt x="648581" y="1539258"/>
                    <a:pt x="619760" y="1598903"/>
                    <a:pt x="594360" y="1659863"/>
                  </a:cubicBezTo>
                  <a:cubicBezTo>
                    <a:pt x="585622" y="1680834"/>
                    <a:pt x="577085" y="1702336"/>
                    <a:pt x="563880" y="1720823"/>
                  </a:cubicBezTo>
                  <a:cubicBezTo>
                    <a:pt x="551353" y="1738361"/>
                    <a:pt x="531958" y="1749986"/>
                    <a:pt x="518160" y="1766543"/>
                  </a:cubicBezTo>
                  <a:cubicBezTo>
                    <a:pt x="506434" y="1780614"/>
                    <a:pt x="499406" y="1798192"/>
                    <a:pt x="487680" y="1812263"/>
                  </a:cubicBezTo>
                  <a:cubicBezTo>
                    <a:pt x="451010" y="1856267"/>
                    <a:pt x="441195" y="1858493"/>
                    <a:pt x="396240" y="1888463"/>
                  </a:cubicBezTo>
                  <a:cubicBezTo>
                    <a:pt x="183012" y="1879192"/>
                    <a:pt x="86225" y="1969472"/>
                    <a:pt x="15240" y="1827503"/>
                  </a:cubicBezTo>
                  <a:cubicBezTo>
                    <a:pt x="8056" y="1813135"/>
                    <a:pt x="5080" y="1797023"/>
                    <a:pt x="0" y="1781783"/>
                  </a:cubicBezTo>
                  <a:cubicBezTo>
                    <a:pt x="5173" y="1688667"/>
                    <a:pt x="11465" y="1484393"/>
                    <a:pt x="30480" y="1370303"/>
                  </a:cubicBezTo>
                  <a:cubicBezTo>
                    <a:pt x="38280" y="1323502"/>
                    <a:pt x="51896" y="1319370"/>
                    <a:pt x="76200" y="1278863"/>
                  </a:cubicBezTo>
                  <a:cubicBezTo>
                    <a:pt x="82044" y="1269123"/>
                    <a:pt x="86360" y="1258543"/>
                    <a:pt x="91440" y="1248383"/>
                  </a:cubicBezTo>
                  <a:lnTo>
                    <a:pt x="91440" y="1248383"/>
                  </a:lnTo>
                  <a:lnTo>
                    <a:pt x="91440" y="1248383"/>
                  </a:lnTo>
                  <a:lnTo>
                    <a:pt x="91440" y="1248383"/>
                  </a:lnTo>
                </a:path>
              </a:pathLst>
            </a:custGeom>
            <a:solidFill>
              <a:srgbClr val="FF3399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51520" y="2348880"/>
              <a:ext cx="2016224" cy="1656184"/>
            </a:xfrm>
            <a:custGeom>
              <a:avLst/>
              <a:gdLst>
                <a:gd name="connsiteX0" fmla="*/ 108652 w 858397"/>
                <a:gd name="connsiteY0" fmla="*/ 0 h 883920"/>
                <a:gd name="connsiteX1" fmla="*/ 108652 w 858397"/>
                <a:gd name="connsiteY1" fmla="*/ 0 h 883920"/>
                <a:gd name="connsiteX2" fmla="*/ 62932 w 858397"/>
                <a:gd name="connsiteY2" fmla="*/ 243840 h 883920"/>
                <a:gd name="connsiteX3" fmla="*/ 32452 w 858397"/>
                <a:gd name="connsiteY3" fmla="*/ 350520 h 883920"/>
                <a:gd name="connsiteX4" fmla="*/ 78172 w 858397"/>
                <a:gd name="connsiteY4" fmla="*/ 762000 h 883920"/>
                <a:gd name="connsiteX5" fmla="*/ 108652 w 858397"/>
                <a:gd name="connsiteY5" fmla="*/ 807720 h 883920"/>
                <a:gd name="connsiteX6" fmla="*/ 200092 w 858397"/>
                <a:gd name="connsiteY6" fmla="*/ 883920 h 883920"/>
                <a:gd name="connsiteX7" fmla="*/ 840172 w 858397"/>
                <a:gd name="connsiteY7" fmla="*/ 868680 h 883920"/>
                <a:gd name="connsiteX8" fmla="*/ 809692 w 858397"/>
                <a:gd name="connsiteY8" fmla="*/ 822960 h 883920"/>
                <a:gd name="connsiteX9" fmla="*/ 794452 w 858397"/>
                <a:gd name="connsiteY9" fmla="*/ 777240 h 883920"/>
                <a:gd name="connsiteX10" fmla="*/ 763972 w 858397"/>
                <a:gd name="connsiteY10" fmla="*/ 731520 h 883920"/>
                <a:gd name="connsiteX11" fmla="*/ 733492 w 858397"/>
                <a:gd name="connsiteY11" fmla="*/ 670560 h 883920"/>
                <a:gd name="connsiteX12" fmla="*/ 718252 w 858397"/>
                <a:gd name="connsiteY12" fmla="*/ 533400 h 883920"/>
                <a:gd name="connsiteX13" fmla="*/ 703012 w 858397"/>
                <a:gd name="connsiteY13" fmla="*/ 457200 h 883920"/>
                <a:gd name="connsiteX14" fmla="*/ 657292 w 858397"/>
                <a:gd name="connsiteY14" fmla="*/ 441960 h 883920"/>
                <a:gd name="connsiteX15" fmla="*/ 565852 w 858397"/>
                <a:gd name="connsiteY15" fmla="*/ 365760 h 883920"/>
                <a:gd name="connsiteX16" fmla="*/ 474412 w 858397"/>
                <a:gd name="connsiteY16" fmla="*/ 335280 h 883920"/>
                <a:gd name="connsiteX17" fmla="*/ 428692 w 858397"/>
                <a:gd name="connsiteY17" fmla="*/ 320040 h 883920"/>
                <a:gd name="connsiteX18" fmla="*/ 306772 w 858397"/>
                <a:gd name="connsiteY18" fmla="*/ 289560 h 883920"/>
                <a:gd name="connsiteX19" fmla="*/ 184852 w 858397"/>
                <a:gd name="connsiteY19" fmla="*/ 228600 h 883920"/>
                <a:gd name="connsiteX20" fmla="*/ 139132 w 858397"/>
                <a:gd name="connsiteY20" fmla="*/ 213360 h 883920"/>
                <a:gd name="connsiteX21" fmla="*/ 108652 w 858397"/>
                <a:gd name="connsiteY21" fmla="*/ 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8397" h="883920">
                  <a:moveTo>
                    <a:pt x="108652" y="0"/>
                  </a:moveTo>
                  <a:lnTo>
                    <a:pt x="108652" y="0"/>
                  </a:lnTo>
                  <a:cubicBezTo>
                    <a:pt x="93412" y="81280"/>
                    <a:pt x="80499" y="163031"/>
                    <a:pt x="62932" y="243840"/>
                  </a:cubicBezTo>
                  <a:cubicBezTo>
                    <a:pt x="55076" y="279979"/>
                    <a:pt x="33684" y="313558"/>
                    <a:pt x="32452" y="350520"/>
                  </a:cubicBezTo>
                  <a:cubicBezTo>
                    <a:pt x="24947" y="575670"/>
                    <a:pt x="0" y="625199"/>
                    <a:pt x="78172" y="762000"/>
                  </a:cubicBezTo>
                  <a:cubicBezTo>
                    <a:pt x="87259" y="777903"/>
                    <a:pt x="96926" y="793649"/>
                    <a:pt x="108652" y="807720"/>
                  </a:cubicBezTo>
                  <a:cubicBezTo>
                    <a:pt x="145322" y="851724"/>
                    <a:pt x="155137" y="853950"/>
                    <a:pt x="200092" y="883920"/>
                  </a:cubicBezTo>
                  <a:lnTo>
                    <a:pt x="840172" y="868680"/>
                  </a:lnTo>
                  <a:cubicBezTo>
                    <a:pt x="858397" y="866857"/>
                    <a:pt x="817883" y="839343"/>
                    <a:pt x="809692" y="822960"/>
                  </a:cubicBezTo>
                  <a:cubicBezTo>
                    <a:pt x="802508" y="808592"/>
                    <a:pt x="801636" y="791608"/>
                    <a:pt x="794452" y="777240"/>
                  </a:cubicBezTo>
                  <a:cubicBezTo>
                    <a:pt x="786261" y="760857"/>
                    <a:pt x="773059" y="747423"/>
                    <a:pt x="763972" y="731520"/>
                  </a:cubicBezTo>
                  <a:cubicBezTo>
                    <a:pt x="752700" y="711795"/>
                    <a:pt x="743652" y="690880"/>
                    <a:pt x="733492" y="670560"/>
                  </a:cubicBezTo>
                  <a:cubicBezTo>
                    <a:pt x="728412" y="624840"/>
                    <a:pt x="724758" y="578939"/>
                    <a:pt x="718252" y="533400"/>
                  </a:cubicBezTo>
                  <a:cubicBezTo>
                    <a:pt x="714589" y="507757"/>
                    <a:pt x="717380" y="478753"/>
                    <a:pt x="703012" y="457200"/>
                  </a:cubicBezTo>
                  <a:cubicBezTo>
                    <a:pt x="694101" y="443834"/>
                    <a:pt x="672532" y="447040"/>
                    <a:pt x="657292" y="441960"/>
                  </a:cubicBezTo>
                  <a:cubicBezTo>
                    <a:pt x="628581" y="413249"/>
                    <a:pt x="604044" y="382734"/>
                    <a:pt x="565852" y="365760"/>
                  </a:cubicBezTo>
                  <a:cubicBezTo>
                    <a:pt x="536492" y="352711"/>
                    <a:pt x="504892" y="345440"/>
                    <a:pt x="474412" y="335280"/>
                  </a:cubicBezTo>
                  <a:cubicBezTo>
                    <a:pt x="459172" y="330200"/>
                    <a:pt x="444444" y="323190"/>
                    <a:pt x="428692" y="320040"/>
                  </a:cubicBezTo>
                  <a:cubicBezTo>
                    <a:pt x="363727" y="307047"/>
                    <a:pt x="360329" y="309644"/>
                    <a:pt x="306772" y="289560"/>
                  </a:cubicBezTo>
                  <a:cubicBezTo>
                    <a:pt x="95829" y="210457"/>
                    <a:pt x="332163" y="302255"/>
                    <a:pt x="184852" y="228600"/>
                  </a:cubicBezTo>
                  <a:cubicBezTo>
                    <a:pt x="170484" y="221416"/>
                    <a:pt x="142744" y="229013"/>
                    <a:pt x="139132" y="213360"/>
                  </a:cubicBezTo>
                  <a:cubicBezTo>
                    <a:pt x="125425" y="153961"/>
                    <a:pt x="113732" y="35560"/>
                    <a:pt x="108652" y="0"/>
                  </a:cubicBezTo>
                  <a:close/>
                </a:path>
              </a:pathLst>
            </a:custGeom>
            <a:ln w="38100"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054752" y="5376024"/>
              <a:ext cx="3852836" cy="1116216"/>
            </a:xfrm>
            <a:custGeom>
              <a:avLst/>
              <a:gdLst>
                <a:gd name="connsiteX0" fmla="*/ 1303888 w 3852836"/>
                <a:gd name="connsiteY0" fmla="*/ 18936 h 1116216"/>
                <a:gd name="connsiteX1" fmla="*/ 1303888 w 3852836"/>
                <a:gd name="connsiteY1" fmla="*/ 18936 h 1116216"/>
                <a:gd name="connsiteX2" fmla="*/ 1166728 w 3852836"/>
                <a:gd name="connsiteY2" fmla="*/ 64656 h 1116216"/>
                <a:gd name="connsiteX3" fmla="*/ 831448 w 3852836"/>
                <a:gd name="connsiteY3" fmla="*/ 79896 h 1116216"/>
                <a:gd name="connsiteX4" fmla="*/ 755248 w 3852836"/>
                <a:gd name="connsiteY4" fmla="*/ 95136 h 1116216"/>
                <a:gd name="connsiteX5" fmla="*/ 694288 w 3852836"/>
                <a:gd name="connsiteY5" fmla="*/ 125616 h 1116216"/>
                <a:gd name="connsiteX6" fmla="*/ 602848 w 3852836"/>
                <a:gd name="connsiteY6" fmla="*/ 171336 h 1116216"/>
                <a:gd name="connsiteX7" fmla="*/ 511408 w 3852836"/>
                <a:gd name="connsiteY7" fmla="*/ 262776 h 1116216"/>
                <a:gd name="connsiteX8" fmla="*/ 419968 w 3852836"/>
                <a:gd name="connsiteY8" fmla="*/ 354216 h 1116216"/>
                <a:gd name="connsiteX9" fmla="*/ 359008 w 3852836"/>
                <a:gd name="connsiteY9" fmla="*/ 384696 h 1116216"/>
                <a:gd name="connsiteX10" fmla="*/ 313288 w 3852836"/>
                <a:gd name="connsiteY10" fmla="*/ 415176 h 1116216"/>
                <a:gd name="connsiteX11" fmla="*/ 267568 w 3852836"/>
                <a:gd name="connsiteY11" fmla="*/ 460896 h 1116216"/>
                <a:gd name="connsiteX12" fmla="*/ 160888 w 3852836"/>
                <a:gd name="connsiteY12" fmla="*/ 537096 h 1116216"/>
                <a:gd name="connsiteX13" fmla="*/ 54208 w 3852836"/>
                <a:gd name="connsiteY13" fmla="*/ 567576 h 1116216"/>
                <a:gd name="connsiteX14" fmla="*/ 8488 w 3852836"/>
                <a:gd name="connsiteY14" fmla="*/ 582816 h 1116216"/>
                <a:gd name="connsiteX15" fmla="*/ 23728 w 3852836"/>
                <a:gd name="connsiteY15" fmla="*/ 750456 h 1116216"/>
                <a:gd name="connsiteX16" fmla="*/ 160888 w 3852836"/>
                <a:gd name="connsiteY16" fmla="*/ 826656 h 1116216"/>
                <a:gd name="connsiteX17" fmla="*/ 221848 w 3852836"/>
                <a:gd name="connsiteY17" fmla="*/ 857136 h 1116216"/>
                <a:gd name="connsiteX18" fmla="*/ 267568 w 3852836"/>
                <a:gd name="connsiteY18" fmla="*/ 887616 h 1116216"/>
                <a:gd name="connsiteX19" fmla="*/ 374248 w 3852836"/>
                <a:gd name="connsiteY19" fmla="*/ 902856 h 1116216"/>
                <a:gd name="connsiteX20" fmla="*/ 572368 w 3852836"/>
                <a:gd name="connsiteY20" fmla="*/ 1009536 h 1116216"/>
                <a:gd name="connsiteX21" fmla="*/ 709528 w 3852836"/>
                <a:gd name="connsiteY21" fmla="*/ 1024776 h 1116216"/>
                <a:gd name="connsiteX22" fmla="*/ 968608 w 3852836"/>
                <a:gd name="connsiteY22" fmla="*/ 1070496 h 1116216"/>
                <a:gd name="connsiteX23" fmla="*/ 1029568 w 3852836"/>
                <a:gd name="connsiteY23" fmla="*/ 1085736 h 1116216"/>
                <a:gd name="connsiteX24" fmla="*/ 2385928 w 3852836"/>
                <a:gd name="connsiteY24" fmla="*/ 1100976 h 1116216"/>
                <a:gd name="connsiteX25" fmla="*/ 2675488 w 3852836"/>
                <a:gd name="connsiteY25" fmla="*/ 1116216 h 1116216"/>
                <a:gd name="connsiteX26" fmla="*/ 3041248 w 3852836"/>
                <a:gd name="connsiteY26" fmla="*/ 1100976 h 1116216"/>
                <a:gd name="connsiteX27" fmla="*/ 3102208 w 3852836"/>
                <a:gd name="connsiteY27" fmla="*/ 1085736 h 1116216"/>
                <a:gd name="connsiteX28" fmla="*/ 3361288 w 3852836"/>
                <a:gd name="connsiteY28" fmla="*/ 1070496 h 1116216"/>
                <a:gd name="connsiteX29" fmla="*/ 3589888 w 3852836"/>
                <a:gd name="connsiteY29" fmla="*/ 1055256 h 1116216"/>
                <a:gd name="connsiteX30" fmla="*/ 3681328 w 3852836"/>
                <a:gd name="connsiteY30" fmla="*/ 979056 h 1116216"/>
                <a:gd name="connsiteX31" fmla="*/ 3620368 w 3852836"/>
                <a:gd name="connsiteY31" fmla="*/ 262776 h 1116216"/>
                <a:gd name="connsiteX32" fmla="*/ 3574648 w 3852836"/>
                <a:gd name="connsiteY32" fmla="*/ 201816 h 1116216"/>
                <a:gd name="connsiteX33" fmla="*/ 3361288 w 3852836"/>
                <a:gd name="connsiteY33" fmla="*/ 156096 h 1116216"/>
                <a:gd name="connsiteX34" fmla="*/ 1837288 w 3852836"/>
                <a:gd name="connsiteY34" fmla="*/ 140856 h 1116216"/>
                <a:gd name="connsiteX35" fmla="*/ 1623928 w 3852836"/>
                <a:gd name="connsiteY35" fmla="*/ 95136 h 1116216"/>
                <a:gd name="connsiteX36" fmla="*/ 1578208 w 3852836"/>
                <a:gd name="connsiteY36" fmla="*/ 79896 h 1116216"/>
                <a:gd name="connsiteX37" fmla="*/ 1395328 w 3852836"/>
                <a:gd name="connsiteY37" fmla="*/ 49416 h 1116216"/>
                <a:gd name="connsiteX38" fmla="*/ 1197208 w 3852836"/>
                <a:gd name="connsiteY38" fmla="*/ 3696 h 1116216"/>
                <a:gd name="connsiteX39" fmla="*/ 1151488 w 3852836"/>
                <a:gd name="connsiteY39" fmla="*/ 3696 h 1116216"/>
                <a:gd name="connsiteX40" fmla="*/ 1151488 w 3852836"/>
                <a:gd name="connsiteY40" fmla="*/ 3696 h 111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852836" h="1116216">
                  <a:moveTo>
                    <a:pt x="1303888" y="18936"/>
                  </a:moveTo>
                  <a:lnTo>
                    <a:pt x="1303888" y="18936"/>
                  </a:lnTo>
                  <a:cubicBezTo>
                    <a:pt x="1258168" y="34176"/>
                    <a:pt x="1214525" y="58489"/>
                    <a:pt x="1166728" y="64656"/>
                  </a:cubicBezTo>
                  <a:cubicBezTo>
                    <a:pt x="1055772" y="78973"/>
                    <a:pt x="943018" y="71632"/>
                    <a:pt x="831448" y="79896"/>
                  </a:cubicBezTo>
                  <a:cubicBezTo>
                    <a:pt x="805616" y="81809"/>
                    <a:pt x="780648" y="90056"/>
                    <a:pt x="755248" y="95136"/>
                  </a:cubicBezTo>
                  <a:cubicBezTo>
                    <a:pt x="734928" y="105296"/>
                    <a:pt x="715170" y="116667"/>
                    <a:pt x="694288" y="125616"/>
                  </a:cubicBezTo>
                  <a:cubicBezTo>
                    <a:pt x="643155" y="147530"/>
                    <a:pt x="648294" y="130939"/>
                    <a:pt x="602848" y="171336"/>
                  </a:cubicBezTo>
                  <a:cubicBezTo>
                    <a:pt x="570631" y="199974"/>
                    <a:pt x="541888" y="232296"/>
                    <a:pt x="511408" y="262776"/>
                  </a:cubicBezTo>
                  <a:lnTo>
                    <a:pt x="419968" y="354216"/>
                  </a:lnTo>
                  <a:cubicBezTo>
                    <a:pt x="403904" y="370280"/>
                    <a:pt x="378733" y="373424"/>
                    <a:pt x="359008" y="384696"/>
                  </a:cubicBezTo>
                  <a:cubicBezTo>
                    <a:pt x="343105" y="393783"/>
                    <a:pt x="327359" y="403450"/>
                    <a:pt x="313288" y="415176"/>
                  </a:cubicBezTo>
                  <a:cubicBezTo>
                    <a:pt x="296731" y="428974"/>
                    <a:pt x="283932" y="446870"/>
                    <a:pt x="267568" y="460896"/>
                  </a:cubicBezTo>
                  <a:cubicBezTo>
                    <a:pt x="257904" y="469180"/>
                    <a:pt x="180186" y="527447"/>
                    <a:pt x="160888" y="537096"/>
                  </a:cubicBezTo>
                  <a:cubicBezTo>
                    <a:pt x="136528" y="549276"/>
                    <a:pt x="76995" y="561065"/>
                    <a:pt x="54208" y="567576"/>
                  </a:cubicBezTo>
                  <a:cubicBezTo>
                    <a:pt x="38762" y="571989"/>
                    <a:pt x="23728" y="577736"/>
                    <a:pt x="8488" y="582816"/>
                  </a:cubicBezTo>
                  <a:cubicBezTo>
                    <a:pt x="13568" y="638696"/>
                    <a:pt x="0" y="699610"/>
                    <a:pt x="23728" y="750456"/>
                  </a:cubicBezTo>
                  <a:cubicBezTo>
                    <a:pt x="48479" y="803494"/>
                    <a:pt x="115522" y="807213"/>
                    <a:pt x="160888" y="826656"/>
                  </a:cubicBezTo>
                  <a:cubicBezTo>
                    <a:pt x="181770" y="835605"/>
                    <a:pt x="202123" y="845864"/>
                    <a:pt x="221848" y="857136"/>
                  </a:cubicBezTo>
                  <a:cubicBezTo>
                    <a:pt x="237751" y="866223"/>
                    <a:pt x="250024" y="882353"/>
                    <a:pt x="267568" y="887616"/>
                  </a:cubicBezTo>
                  <a:cubicBezTo>
                    <a:pt x="301974" y="897938"/>
                    <a:pt x="338688" y="897776"/>
                    <a:pt x="374248" y="902856"/>
                  </a:cubicBezTo>
                  <a:cubicBezTo>
                    <a:pt x="392668" y="913382"/>
                    <a:pt x="542351" y="1001531"/>
                    <a:pt x="572368" y="1009536"/>
                  </a:cubicBezTo>
                  <a:cubicBezTo>
                    <a:pt x="616816" y="1021389"/>
                    <a:pt x="663808" y="1019696"/>
                    <a:pt x="709528" y="1024776"/>
                  </a:cubicBezTo>
                  <a:cubicBezTo>
                    <a:pt x="837796" y="1088910"/>
                    <a:pt x="724322" y="1041757"/>
                    <a:pt x="968608" y="1070496"/>
                  </a:cubicBezTo>
                  <a:cubicBezTo>
                    <a:pt x="989410" y="1072943"/>
                    <a:pt x="1008627" y="1085286"/>
                    <a:pt x="1029568" y="1085736"/>
                  </a:cubicBezTo>
                  <a:cubicBezTo>
                    <a:pt x="1481612" y="1095457"/>
                    <a:pt x="1933808" y="1095896"/>
                    <a:pt x="2385928" y="1100976"/>
                  </a:cubicBezTo>
                  <a:cubicBezTo>
                    <a:pt x="2482448" y="1106056"/>
                    <a:pt x="2578834" y="1116216"/>
                    <a:pt x="2675488" y="1116216"/>
                  </a:cubicBezTo>
                  <a:cubicBezTo>
                    <a:pt x="2797514" y="1116216"/>
                    <a:pt x="2919532" y="1109670"/>
                    <a:pt x="3041248" y="1100976"/>
                  </a:cubicBezTo>
                  <a:cubicBezTo>
                    <a:pt x="3062140" y="1099484"/>
                    <a:pt x="3081357" y="1087722"/>
                    <a:pt x="3102208" y="1085736"/>
                  </a:cubicBezTo>
                  <a:cubicBezTo>
                    <a:pt x="3188328" y="1077534"/>
                    <a:pt x="3274947" y="1075892"/>
                    <a:pt x="3361288" y="1070496"/>
                  </a:cubicBezTo>
                  <a:lnTo>
                    <a:pt x="3589888" y="1055256"/>
                  </a:lnTo>
                  <a:cubicBezTo>
                    <a:pt x="3604392" y="1045587"/>
                    <a:pt x="3680490" y="999172"/>
                    <a:pt x="3681328" y="979056"/>
                  </a:cubicBezTo>
                  <a:cubicBezTo>
                    <a:pt x="3709450" y="304124"/>
                    <a:pt x="3852836" y="417754"/>
                    <a:pt x="3620368" y="262776"/>
                  </a:cubicBezTo>
                  <a:cubicBezTo>
                    <a:pt x="3605128" y="242456"/>
                    <a:pt x="3595782" y="215905"/>
                    <a:pt x="3574648" y="201816"/>
                  </a:cubicBezTo>
                  <a:cubicBezTo>
                    <a:pt x="3531183" y="172840"/>
                    <a:pt x="3404402" y="156894"/>
                    <a:pt x="3361288" y="156096"/>
                  </a:cubicBezTo>
                  <a:lnTo>
                    <a:pt x="1837288" y="140856"/>
                  </a:lnTo>
                  <a:cubicBezTo>
                    <a:pt x="1726069" y="113051"/>
                    <a:pt x="1796867" y="129724"/>
                    <a:pt x="1623928" y="95136"/>
                  </a:cubicBezTo>
                  <a:cubicBezTo>
                    <a:pt x="1608176" y="91986"/>
                    <a:pt x="1593960" y="83046"/>
                    <a:pt x="1578208" y="79896"/>
                  </a:cubicBezTo>
                  <a:cubicBezTo>
                    <a:pt x="1517607" y="67776"/>
                    <a:pt x="1455929" y="61536"/>
                    <a:pt x="1395328" y="49416"/>
                  </a:cubicBezTo>
                  <a:cubicBezTo>
                    <a:pt x="1278051" y="25961"/>
                    <a:pt x="1344258" y="40458"/>
                    <a:pt x="1197208" y="3696"/>
                  </a:cubicBezTo>
                  <a:cubicBezTo>
                    <a:pt x="1182423" y="0"/>
                    <a:pt x="1166728" y="3696"/>
                    <a:pt x="1151488" y="3696"/>
                  </a:cubicBezTo>
                  <a:lnTo>
                    <a:pt x="1151488" y="3696"/>
                  </a:lnTo>
                </a:path>
              </a:pathLst>
            </a:custGeom>
            <a:solidFill>
              <a:srgbClr val="FFCC99"/>
            </a:solidFill>
            <a:ln/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4343400" y="228600"/>
              <a:ext cx="1800200" cy="1440160"/>
            </a:xfrm>
            <a:prstGeom prst="triangle">
              <a:avLst/>
            </a:prstGeom>
            <a:blipFill>
              <a:blip r:embed="rId2" cstate="print"/>
              <a:tile tx="0" ty="0" sx="100000" sy="100000" flip="none" algn="tl"/>
            </a:blipFill>
            <a:ln w="57150">
              <a:solidFill>
                <a:schemeClr val="accent5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19600" y="838200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Бермуд</a:t>
              </a:r>
            </a:p>
            <a:p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үшбұрышы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36582" y="1052736"/>
              <a:ext cx="2132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Шабыттану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6800" y="762000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Мұң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9952" y="4293096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Күту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52120" y="3284984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Үрей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84168" y="4941168"/>
              <a:ext cx="2074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Белгісіздік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800" y="5181600"/>
              <a:ext cx="2137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Түсінбестік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3200400"/>
              <a:ext cx="179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Қуаныш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95936" y="5949280"/>
              <a:ext cx="1617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Ләззат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70621" y="2996952"/>
              <a:ext cx="1737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Сүйсіну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31840" y="2348880"/>
              <a:ext cx="1920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Сергектік</a:t>
              </a:r>
              <a:r>
                <a:rPr lang="ru-RU" b="1" dirty="0" smtClean="0">
                  <a:solidFill>
                    <a:srgbClr val="002060"/>
                  </a:solidFill>
                  <a:latin typeface="Comic Sans MS" pitchFamily="66" charset="0"/>
                </a:rPr>
                <a:t> а-</a:t>
              </a:r>
              <a:r>
                <a:rPr lang="ru-RU" b="1" dirty="0" err="1" smtClean="0">
                  <a:solidFill>
                    <a:srgbClr val="002060"/>
                  </a:solidFill>
                  <a:latin typeface="Comic Sans MS" pitchFamily="66" charset="0"/>
                </a:rPr>
                <a:t>лы</a:t>
              </a:r>
              <a:endParaRPr lang="ru-RU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pic>
          <p:nvPicPr>
            <p:cNvPr id="24" name="Рисунок 23" descr="КОРАБЛИКИ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tretch>
              <a:fillRect/>
            </a:stretch>
          </p:blipFill>
          <p:spPr>
            <a:xfrm>
              <a:off x="2339752" y="3645024"/>
              <a:ext cx="1152128" cy="1064297"/>
            </a:xfrm>
            <a:prstGeom prst="rect">
              <a:avLst/>
            </a:prstGeom>
          </p:spPr>
        </p:pic>
        <p:pic>
          <p:nvPicPr>
            <p:cNvPr id="25" name="Рисунок 24" descr="1250473979_korabli_raskraska-8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t="64700" r="53642"/>
            <a:stretch>
              <a:fillRect/>
            </a:stretch>
          </p:blipFill>
          <p:spPr>
            <a:xfrm flipH="1">
              <a:off x="6444208" y="1916832"/>
              <a:ext cx="1127819" cy="1040042"/>
            </a:xfrm>
            <a:prstGeom prst="rect">
              <a:avLst/>
            </a:prstGeom>
          </p:spPr>
        </p:pic>
        <p:pic>
          <p:nvPicPr>
            <p:cNvPr id="26" name="Рисунок 25" descr="1250473979_korabli_raskraska-8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l="57284" b="61550"/>
            <a:stretch>
              <a:fillRect/>
            </a:stretch>
          </p:blipFill>
          <p:spPr>
            <a:xfrm>
              <a:off x="1907704" y="1628800"/>
              <a:ext cx="1008112" cy="1049231"/>
            </a:xfrm>
            <a:prstGeom prst="rect">
              <a:avLst/>
            </a:prstGeom>
          </p:spPr>
        </p:pic>
      </p:grpSp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Клименко Л.В. №10 топ тренер Нурпеисова А.Т.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42900" y="1238250"/>
            <a:ext cx="8229600" cy="914400"/>
          </a:xfrm>
        </p:spPr>
        <p:txBody>
          <a:bodyPr/>
          <a:lstStyle/>
          <a:p>
            <a:r>
              <a:rPr lang="ru-RU" altLang="ru-RU" sz="3600" b="1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 smtClean="0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 не?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133601"/>
            <a:ext cx="8572500" cy="3699641"/>
          </a:xfrm>
        </p:spPr>
        <p:txBody>
          <a:bodyPr>
            <a:normAutofit lnSpcReduction="10000"/>
          </a:bodyPr>
          <a:lstStyle/>
          <a:p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латын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тілінен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аударғанда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sz="2400" b="1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жақын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отыру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дегенді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білдіреді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оқушылармен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отырамыз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барлығын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солар</a:t>
            </a:r>
            <a:r>
              <a:rPr lang="ru-RU" altLang="ru-RU" sz="2400" b="1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солар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err="1">
                <a:solidFill>
                  <a:srgbClr val="1818FF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жасаймыз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Рәсімдерді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оқушыларға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қолданып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қана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қоймаймыз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 algn="r"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Грин, 1999 </a:t>
            </a:r>
          </a:p>
          <a:p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оқытуды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дәлелдерін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қолданатын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формальды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формальды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үдерістер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</a:pP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Блэк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Уильям, 1998</a:t>
            </a:r>
          </a:p>
          <a:p>
            <a:pPr algn="r">
              <a:buFont typeface="Wingdings" pitchFamily="2" charset="2"/>
              <a:buNone/>
            </a:pPr>
            <a:endParaRPr lang="ru-RU" altLang="ru-RU" sz="2400" b="1" dirty="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201944"/>
            <a:ext cx="8610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Баға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нәрсенің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маңыздылығын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құндылығын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</a:pP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түсіндірмелі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сөздік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357166"/>
            <a:ext cx="3480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«Шынығу» әдісі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00108"/>
            <a:ext cx="44291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қозғалыстарды орындау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арқылы рефлексиялық баға беруді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ұсынамыз.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қозғалыстар ұсынылуы мүмкін: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Жүресінен отыру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өте төмен баға, келеңсіз көзқарас;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Аяғын тізесіне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біршама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бүгіп отыру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жоғары емес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баға, немқұрайлы көзқарас;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Әдеттегі тұрған бағыты, жым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тұру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қанағаттанарлық баға, қалыпты көзқарас;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Қолын шынтағымен көтеру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жақсы баға, оң көзқарас;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Қолын жоғары көтеріп, алақанын соғып, аяқтың ұшымен тұру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өте жоғары баға, масаттанған көзқарас.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G:\3668703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71480"/>
            <a:ext cx="1247775" cy="1009650"/>
          </a:xfrm>
          <a:prstGeom prst="rect">
            <a:avLst/>
          </a:prstGeom>
          <a:noFill/>
        </p:spPr>
      </p:pic>
      <p:pic>
        <p:nvPicPr>
          <p:cNvPr id="10" name="Рисунок 9" descr="002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1500174"/>
            <a:ext cx="1152128" cy="1008112"/>
          </a:xfrm>
          <a:prstGeom prst="rect">
            <a:avLst/>
          </a:prstGeom>
        </p:spPr>
      </p:pic>
      <p:pic>
        <p:nvPicPr>
          <p:cNvPr id="11" name="Рисунок 10" descr="7_5_137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786322"/>
            <a:ext cx="819150" cy="790575"/>
          </a:xfrm>
          <a:prstGeom prst="rect">
            <a:avLst/>
          </a:prstGeom>
        </p:spPr>
      </p:pic>
      <p:pic>
        <p:nvPicPr>
          <p:cNvPr id="12" name="Рисунок 11" descr="36_7_2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4071942"/>
            <a:ext cx="792088" cy="792088"/>
          </a:xfrm>
          <a:prstGeom prst="rect">
            <a:avLst/>
          </a:prstGeom>
        </p:spPr>
      </p:pic>
      <p:pic>
        <p:nvPicPr>
          <p:cNvPr id="13" name="Рисунок 12" descr="31695090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2643182"/>
            <a:ext cx="103822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57166"/>
            <a:ext cx="5034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«Қосу-алу-қызықты» әдісі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000108"/>
            <a:ext cx="67151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жаттығуды уақыттың болуына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ауызша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жазбаша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орындауға болады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Жазбаша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 үш бағаннан тұратын кестені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толтыру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ұсынылады.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«Қ»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бағанына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«қосу»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сабақта ұнағанның барлығы жазылады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жағымды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эмоция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тудырған немесе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оқушының пікірі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оған қандай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мақсатқа жету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үшін пайдалы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болған ақпарат және жұмыс нысандары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«А»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бағанына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сабақта ұнамағанның барлығы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жалықтырғыш көрінген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жақтырмаған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түсініксіз болған немесе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оқушының пікірі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оған қажетсіз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пайдасыз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көрінген ақпарат жазылады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«Қыз» бағанына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«қызықты»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оқушылар сабақта солар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білген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барлық қызықты фактілерді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осы проблема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тағы нені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білгісі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келетінін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мұғалімге қоятын сұрақтарын жазады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2786050" y="5500702"/>
          <a:ext cx="3929089" cy="810520"/>
        </p:xfrm>
        <a:graphic>
          <a:graphicData uri="http://schemas.openxmlformats.org/drawingml/2006/table">
            <a:tbl>
              <a:tblPr/>
              <a:tblGrid>
                <a:gridCol w="1309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Қосу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Алу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Қызықты</a:t>
                      </a:r>
                      <a:endParaRPr lang="ru-RU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86644" y="5000636"/>
            <a:ext cx="1217240" cy="1308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14290"/>
            <a:ext cx="3907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Сауалнама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32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әдісі</a:t>
            </a:r>
            <a:r>
              <a:rPr lang="ru-RU" sz="32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785794"/>
            <a:ext cx="61436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оқушыларына шағын сауалнама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ұсынылады,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оны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сабақтың қандай элементтеріне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ерекше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аударылуына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өзгертуге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толықтыруға болады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алушылардан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жауабын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дәлелдеуді сұрауға болады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671750"/>
              </p:ext>
            </p:extLst>
          </p:nvPr>
        </p:nvGraphicFramePr>
        <p:xfrm>
          <a:off x="2051720" y="2852936"/>
          <a:ext cx="4806280" cy="42550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0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4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Сабақта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мен … 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істедім</a:t>
                      </a: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Мен 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сабақта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өз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жұмысыма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Сабақ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маған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көрінді</a:t>
                      </a:r>
                      <a:endParaRPr lang="ru-RU" sz="16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Сабақта</a:t>
                      </a:r>
                      <a:r>
                        <a:rPr lang="ru-RU" sz="16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мен…</a:t>
                      </a: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Менің</a:t>
                      </a:r>
                      <a:r>
                        <a:rPr lang="ru-RU" sz="16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көңіл-күйім</a:t>
                      </a:r>
                      <a:r>
                        <a:rPr lang="ru-RU" sz="16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16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Сабақ</a:t>
                      </a:r>
                      <a:r>
                        <a:rPr lang="ru-RU" sz="16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материалы </a:t>
                      </a:r>
                      <a:r>
                        <a:rPr lang="ru-RU" sz="1600" b="1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маған</a:t>
                      </a:r>
                      <a:r>
                        <a:rPr lang="ru-RU" sz="16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ru-RU" sz="16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Үй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тапсырмасы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маған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… 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көрінеді</a:t>
                      </a: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Белсенді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енжар</a:t>
                      </a: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Ризамын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/риза 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емеспін</a:t>
                      </a: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Қысқа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ұзын</a:t>
                      </a:r>
                      <a:r>
                        <a:rPr lang="ru-RU" sz="16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болып</a:t>
                      </a: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Шаршамадым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шаршадым</a:t>
                      </a: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Жақсы</a:t>
                      </a:r>
                      <a:r>
                        <a:rPr lang="ru-RU" sz="16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болды</a:t>
                      </a:r>
                      <a:r>
                        <a:rPr lang="ru-RU" sz="16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i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нашарлады</a:t>
                      </a: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Түсінікті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түсініксіз</a:t>
                      </a: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Пайдалы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пайдасыз</a:t>
                      </a: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Қызықты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зеріктіретін</a:t>
                      </a: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Жеңіл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қиын</a:t>
                      </a: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Қызықты</a:t>
                      </a:r>
                      <a:r>
                        <a:rPr lang="ru-RU" sz="1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қызықсыз</a:t>
                      </a:r>
                      <a:endParaRPr lang="ru-RU" sz="16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Рисунок 6" descr="5707211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5810" y="714356"/>
            <a:ext cx="1575838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57166"/>
            <a:ext cx="4363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Өзін-өзі бағалау парағы»</a:t>
            </a:r>
            <a:r>
              <a:rPr lang="ru-RU" sz="28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357298"/>
            <a:ext cx="200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Ләззат алдым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2357431"/>
            <a:ext cx="2286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Ештеңе түсінбедім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285852" y="3520065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Таң қалдым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G:\solnyshk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571612"/>
            <a:ext cx="1143000" cy="119495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643570" y="1428736"/>
            <a:ext cx="2286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Жаңа нәрсе білдім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000758" y="2428868"/>
            <a:ext cx="2286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Жаңа нәрсе білдім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3714752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Ренжідім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286256"/>
            <a:ext cx="2652722" cy="204983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0042"/>
            <a:ext cx="792961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Парталас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көршіңе 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lang="ru-RU" sz="4400" b="1" i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пікір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таңдаңыз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Жарайсың!</a:t>
            </a:r>
            <a:endParaRPr lang="ru-RU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lang="ru-RU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сабақтағы сенің жұмысыңа ризамын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 </a:t>
            </a:r>
            <a:r>
              <a:rPr lang="ru-RU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жақсырақ жұмыс істей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алар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едің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14290"/>
            <a:ext cx="6000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Білім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теңізіне қайықты жіберіңіз»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Тақырыпты жақсы меңгердім деп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есептеген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қайығын Білім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теңізіне жібереді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ал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оған сенімсіз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Ереже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шығанағында қалады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Капля 4"/>
          <p:cNvSpPr/>
          <p:nvPr/>
        </p:nvSpPr>
        <p:spPr>
          <a:xfrm>
            <a:off x="1066800" y="3581400"/>
            <a:ext cx="2438400" cy="21336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теңізі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ОРАБЛИКИ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1214414" y="3143248"/>
            <a:ext cx="1319441" cy="849240"/>
          </a:xfrm>
          <a:prstGeom prst="rect">
            <a:avLst/>
          </a:prstGeom>
        </p:spPr>
      </p:pic>
      <p:pic>
        <p:nvPicPr>
          <p:cNvPr id="7" name="Рисунок 6" descr="1250473979_korabli_raskraska-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57284" b="61550"/>
          <a:stretch>
            <a:fillRect/>
          </a:stretch>
        </p:blipFill>
        <p:spPr>
          <a:xfrm>
            <a:off x="3657600" y="3276600"/>
            <a:ext cx="1557342" cy="1652598"/>
          </a:xfrm>
          <a:prstGeom prst="rect">
            <a:avLst/>
          </a:prstGeom>
        </p:spPr>
      </p:pic>
      <p:sp>
        <p:nvSpPr>
          <p:cNvPr id="8" name="Капля 7"/>
          <p:cNvSpPr/>
          <p:nvPr/>
        </p:nvSpPr>
        <p:spPr>
          <a:xfrm rot="16350378">
            <a:off x="5712624" y="3457549"/>
            <a:ext cx="2488567" cy="262819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Ереже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шығанағы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250473979_korabli_raskraska-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t="64700" r="53642"/>
          <a:stretch>
            <a:fillRect/>
          </a:stretch>
        </p:blipFill>
        <p:spPr>
          <a:xfrm flipH="1">
            <a:off x="6143636" y="3143248"/>
            <a:ext cx="1262082" cy="94298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4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«Чемодан, </a:t>
            </a:r>
            <a:r>
              <a:rPr lang="ru-RU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еттартқыш, себет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14488"/>
            <a:ext cx="64294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 өңдеймін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Барлығын лақтырамын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hemod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591806"/>
            <a:ext cx="1857388" cy="1420355"/>
          </a:xfrm>
          <a:prstGeom prst="rect">
            <a:avLst/>
          </a:prstGeom>
        </p:spPr>
      </p:pic>
      <p:pic>
        <p:nvPicPr>
          <p:cNvPr id="7" name="Рисунок 6" descr="image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276600"/>
            <a:ext cx="1576374" cy="1219200"/>
          </a:xfrm>
          <a:prstGeom prst="rect">
            <a:avLst/>
          </a:prstGeom>
        </p:spPr>
      </p:pic>
      <p:pic>
        <p:nvPicPr>
          <p:cNvPr id="8" name="Рисунок 7" descr="img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786322"/>
            <a:ext cx="1428760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357166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«Көңіл-күй таразысы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00109"/>
            <a:ext cx="7072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жақта суретте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бұлыңғыр күн, бұлт, жаңбыр.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Оң жақта күннің көзі, бұлтсыз аспан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Көңіл-күйдің «күнді» немесе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жауынды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болуына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таразы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аяқтары күннің соңында солға немесе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оңға ауытқиды.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ретте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төменде, олар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соған дейін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ауытқыған секторда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маятник, саны мен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себебі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белгіленеді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ojd-[4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581400"/>
            <a:ext cx="1752600" cy="234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preview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429000"/>
            <a:ext cx="2743200" cy="2269375"/>
          </a:xfrm>
          <a:prstGeom prst="rect">
            <a:avLst/>
          </a:prstGeom>
        </p:spPr>
      </p:pic>
      <p:pic>
        <p:nvPicPr>
          <p:cNvPr id="8" name="Picture 2" descr="G:\solnyshk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352800"/>
            <a:ext cx="1384852" cy="1447800"/>
          </a:xfrm>
          <a:prstGeom prst="rect">
            <a:avLst/>
          </a:prstGeom>
          <a:noFill/>
        </p:spPr>
      </p:pic>
      <p:pic>
        <p:nvPicPr>
          <p:cNvPr id="9" name="Рисунок 8" descr="image_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4725144"/>
            <a:ext cx="16002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57166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Көп нұсқалы жауап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36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сұрақтар: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500174"/>
            <a:ext cx="61436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қиын болды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Сабақта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аштыңыз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білдіңіз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Сабақтан сіздің күткеніңіз расталды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бүгінгі сабақтан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алдыңыз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 ненің төңірегінде ойлануға мәжбүр етті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3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t="51449" r="43088"/>
          <a:stretch>
            <a:fillRect/>
          </a:stretch>
        </p:blipFill>
        <p:spPr>
          <a:xfrm>
            <a:off x="5983200" y="1071546"/>
            <a:ext cx="2711402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14488"/>
            <a:ext cx="7408333" cy="4411675"/>
          </a:xfrm>
        </p:spPr>
        <p:txBody>
          <a:bodyPr>
            <a:normAutofit fontScale="25000" lnSpcReduction="20000"/>
          </a:bodyPr>
          <a:lstStyle/>
          <a:p>
            <a:r>
              <a:rPr lang="ru-RU" sz="7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kk-KZ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Адамның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өзін 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 бағалауы , өзара қарым қатынасына  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өзіне  талап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қоюына, оның жетістіктері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сәтсіздікке ұшырауына  әсері көп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Бастауыш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оқушыларында өзін 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 бағалауы 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жоғары немесе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Өзін 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 бағалау тәсілі оқушыны не жайында білмейтінін “ұстап алу” үшін өңделген</a:t>
            </a:r>
            <a:endParaRPr lang="ru-RU" sz="8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Жаңашыл оқыту қағидаттары 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өзін 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 бағалау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тәсілдерін білмеуі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бағалауда  қиындық туғызады</a:t>
            </a:r>
            <a:endParaRPr lang="ru-RU" sz="8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Мұғалім 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оқушының  өзін 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 бағалауының  айырмашылығын түсінбеуйі</a:t>
            </a:r>
            <a:endParaRPr lang="ru-RU" sz="8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Мұғалімнің, оқушылар өздері өзін 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 бағалау тәсілін меңгереді деп күтуі</a:t>
            </a:r>
            <a:endParaRPr lang="ru-RU" sz="8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Бақылау жүйесі, 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қана қорытынды өзін 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8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 бағалауға өңделген деп сенімділігі</a:t>
            </a:r>
            <a:endParaRPr lang="ru-RU" sz="8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Өзін-</a:t>
            </a:r>
            <a:r>
              <a:rPr lang="kk-KZ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өзі бағалау үдерісінде кездесетін қиындықтары</a:t>
            </a:r>
            <a:endParaRPr lang="ru-RU" sz="2800" dirty="0">
              <a:ln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928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470338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altLang="ru-RU" sz="3600" b="1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err="1" smtClean="0">
                <a:latin typeface="Times New Roman" pitchFamily="18" charset="0"/>
                <a:cs typeface="Times New Roman" pitchFamily="18" charset="0"/>
              </a:rPr>
              <a:t>бағалаймыз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152401" y="1106400"/>
            <a:ext cx="8856663" cy="5394434"/>
          </a:xfrm>
        </p:spPr>
        <p:txBody>
          <a:bodyPr>
            <a:normAutofit/>
          </a:bodyPr>
          <a:lstStyle/>
          <a:p>
            <a:pPr marL="0" indent="17463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ілгерілеуіне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қолдау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үдерісін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жетілдіру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мұғалімдер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оқушыларға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17463" algn="ctr">
              <a:lnSpc>
                <a:spcPct val="90000"/>
              </a:lnSpc>
              <a:buFont typeface="Wingdings" pitchFamily="2" charset="2"/>
              <a:buNone/>
            </a:pPr>
            <a:endParaRPr lang="ru-RU" alt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463">
              <a:lnSpc>
                <a:spcPct val="90000"/>
              </a:lnSpc>
            </a:pP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оқиды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оқытуға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17463">
              <a:lnSpc>
                <a:spcPct val="90000"/>
              </a:lnSpc>
            </a:pP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жағы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дамытуға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17463">
              <a:lnSpc>
                <a:spcPct val="90000"/>
              </a:lnSpc>
            </a:pP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қиындықтарға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кездесті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жеңуге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17463">
              <a:lnSpc>
                <a:spcPct val="90000"/>
              </a:lnSpc>
            </a:pPr>
            <a:endParaRPr lang="ru-RU" alt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463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Джеймс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Педдер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(2006)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оқуды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таралған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ойлардың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жиынтығын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фактормен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сипаттап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 err="1" smtClean="0">
                <a:latin typeface="Times New Roman" pitchFamily="18" charset="0"/>
                <a:cs typeface="Times New Roman" pitchFamily="18" charset="0"/>
              </a:rPr>
              <a:t>берді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indent="17463">
              <a:lnSpc>
                <a:spcPct val="90000"/>
              </a:lnSpc>
            </a:pP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Оқудың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айқындығы</a:t>
            </a:r>
            <a:endParaRPr lang="ru-RU" alt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463">
              <a:lnSpc>
                <a:spcPct val="90000"/>
              </a:lnSpc>
            </a:pP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бетінше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оқудың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алға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жылжуы</a:t>
            </a:r>
            <a:endParaRPr lang="ru-RU" alt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463">
              <a:lnSpc>
                <a:spcPct val="90000"/>
              </a:lnSpc>
            </a:pP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Нәтижелілікке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i="1" dirty="0" err="1" smtClean="0">
                <a:latin typeface="Times New Roman" pitchFamily="18" charset="0"/>
                <a:cs typeface="Times New Roman" pitchFamily="18" charset="0"/>
              </a:rPr>
              <a:t>бағытталу</a:t>
            </a:r>
            <a:endParaRPr lang="ru-RU" alt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2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Қиындықтар бойынша</a:t>
            </a:r>
            <a:r>
              <a:rPr lang="ru-RU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ұсыныстары</a:t>
            </a:r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/>
            </a:r>
            <a:b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AutoNum type="arabicPeriod"/>
            </a:pPr>
            <a:endParaRPr lang="ru-RU" sz="28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 мақсаттарынан шығатын табыс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критерийлерін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ойластыру</a:t>
            </a:r>
            <a:endParaRPr lang="ru-RU" sz="2800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Жаңашыл  өзін- өзі бағалау тәсілдері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қағидаттарын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қушыларға,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зін- өзі бағалауға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жиі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мүмкіндік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endParaRPr lang="ru-RU" sz="2400" b="1" dirty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dirty="0" smtClean="0"/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Шешу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жолдары</a:t>
            </a:r>
            <a:endParaRPr lang="ru-RU" dirty="0" smtClean="0"/>
          </a:p>
        </p:txBody>
      </p:sp>
      <p:sp>
        <p:nvSpPr>
          <p:cNvPr id="18434" name="Объект 2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Оқушылармен бірлесе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бағалау критерийлерін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құрастыру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Жұмыстарға сай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бағалау критерийлерін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пайдалану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Критерийлер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анық және түсінікті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болу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Өзара бағалау дегеніміз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не?</a:t>
            </a:r>
            <a:endParaRPr lang="ru-RU" sz="4400" dirty="0"/>
          </a:p>
        </p:txBody>
      </p:sp>
      <p:pic>
        <p:nvPicPr>
          <p:cNvPr id="3" name="Picture 2" descr="C:\Users\Saule\Desktop\95880495_1356198700_6kop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4604" y="2786059"/>
            <a:ext cx="3271432" cy="2422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3602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500174"/>
            <a:ext cx="71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бұл бірлескен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жұмыс, ұжымдық шығармашылық,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жұппен жұмыс істеуі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және бірлесе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проблеманы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шеше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шешімге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келуі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Ынтымақтастық барысында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оқушылардың бойында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қарым қатынас жасау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проблеманы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шешу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және талдау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дағдылары дамиды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0166" y="635129"/>
            <a:ext cx="74686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Өзара бағалау</a:t>
            </a:r>
            <a:r>
              <a:rPr lang="ru-RU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26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428596" y="1071546"/>
            <a:ext cx="8429684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1сынып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 үшін өзара бағалау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біріне тиімді кері байланыс беруге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       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қолдауға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қарым қатынас жасауға,талдауға,түсіндіруге, сұрақ қоюға;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 жасау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жиектемесінен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шыққан кезде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қолдануға;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Өзара бағалау дағдысының дамуы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бір-бірін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көмектесуіне,  жауапкершілікке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 дамуына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болуға көмектеседі</a:t>
            </a:r>
            <a:endParaRPr lang="en-GB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GB" dirty="0" smtClean="0">
              <a:latin typeface="Calibri" panose="020F0502020204030204" pitchFamily="34" charset="0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0" y="6429375"/>
            <a:ext cx="2987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>
                <a:latin typeface="Arial" charset="0"/>
                <a:cs typeface="Arial" charset="0"/>
                <a:hlinkClick r:id="rId2" action="ppaction://hlinksldjump"/>
              </a:rPr>
              <a:t>Вернуться к содержанию</a:t>
            </a:r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857224" y="142853"/>
            <a:ext cx="7929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Оқушыларды өзара бағалау үдерісіне қатыстыру қажеттілігі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58888" y="44450"/>
          <a:ext cx="7345362" cy="6513514"/>
        </p:xfrm>
        <a:graphic>
          <a:graphicData uri="http://schemas.openxmlformats.org/drawingml/2006/table">
            <a:tbl>
              <a:tblPr/>
              <a:tblGrid>
                <a:gridCol w="7345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1сынып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мұғалімдеріне өзара бағалау дағдысын дамытуға  арналған ұсыныстар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563" marR="0" marT="0" marB="0" horzOverflow="overflow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1.Өзара бағалау үдерісіне жиі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қатыстыру: жұмысты талқыла, сұрақ қой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563" marR="0" marT="0" marB="0" horzOverflow="overflow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2.Барлық сабақтарда кез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келген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жұмысты бағалау үшін, бағалау критерийлерін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алдын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ала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дайындау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оқушыларды таныстыру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Оқушыларды бағалау критерийлерін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құрастыруға қатыстыру,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563" marR="0" marT="0" marB="0" horzOverflow="overflow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3.Оқушыларды бірінші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сабақтан бастап,әр түрлі тәсілдерді пайдалана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отырып,бағалау ережелерімен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таныстыру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.(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табыс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сатысы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түсті кесте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т.б) </a:t>
                      </a:r>
                    </a:p>
                  </a:txBody>
                  <a:tcPr marL="11563" marR="0" marT="0" marB="0" horzOverflow="overflow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2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Жағымды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атмосфера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қалыптастыру және қойылған бағаға дәлелдеме келтіруге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үйрету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Бағалау үдерісіне жауапты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болуға дағдыландыру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1563" marR="0" marT="0" marB="0" horzOverflow="overflow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Табыс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жағдайын орнату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563" marR="0" marT="0" marB="0" horzOverflow="overflow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Икемді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бағалау үдерісін  ұсыну.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Оқушыларға өз оқу жетістіген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бақылауға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бағалауды көтермелемеуге түсіндіру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563" marR="0" marT="0" marB="0" horzOverflow="overflow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Бағалау бойынша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нақты  нұсқау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563" marR="0" marT="0" marB="0" horzOverflow="overflow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31913" y="404813"/>
          <a:ext cx="7056784" cy="6150744"/>
        </p:xfrm>
        <a:graphic>
          <a:graphicData uri="http://schemas.openxmlformats.org/drawingml/2006/table">
            <a:tbl>
              <a:tblPr/>
              <a:tblGrid>
                <a:gridCol w="705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495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Қиындықтар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55" marR="0" marT="0" marB="0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439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1.Оқушылардың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бойында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өзара бағалау дағдының болмау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55" marR="0" marT="0" marB="0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520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2.Бағалау критерийлер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деңгейлері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әртүрлі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55" marR="0" marT="0" marB="0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520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3.Бағалау критерийлерін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 меңгермеуі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55" marR="0" marT="0" marB="0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1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Бағалаудағы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убъективизм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55" marR="0" marT="0" marB="0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548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5.Сауатты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жеткізуге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бағалауға дәлелдеме келтіре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алмауы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55" marR="0" marT="0" marB="0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989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6.Өзара бағалаудың маңыздылығын түсінбеуі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55" marR="0" marT="0" marB="0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54489" y="55088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6761" y="12152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14356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Өзара бағалау қиындықары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714489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Әділетсіздік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2.Уақыттың көп кетуі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lvl="0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3.Түзетулерге дәлелдеме келтіре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алмауы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87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54489" y="55088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6761" y="12152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48816"/>
            <a:ext cx="81598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Шешу жолдару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881665"/>
            <a:ext cx="65080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Әділетсіздік.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Жұптарымен жиі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ауыстыру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Оқушыларға өз бағалауына дәлелдеме келтіруге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үйрету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87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54489" y="55088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6761" y="12152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48816"/>
            <a:ext cx="8159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Оларды шешу жолдары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00175"/>
            <a:ext cx="814393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Уақытты көп алуы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Өзара бағалау тәсілдерін тым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көп пайдаланбаңыз.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Өзара бағалау тәсілі  оқушыларды жеке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жұмыс жасауға дайындау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кезеніне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Сыныптасымен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жұмыс орындау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барысында,ол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жұмыс жасау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алгоритимін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түсіріп,  өз жұмысына талдау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жасауды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түсіреді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87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4032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жетістігін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үдерісін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реттейтін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түзететін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мақсаттарына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жоспарланған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жеткізген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нәтижесінің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дәрежесін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белгілейтін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үдеріс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53" y="4390145"/>
            <a:ext cx="3038847" cy="24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54489" y="55088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6761" y="12152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48816"/>
            <a:ext cx="8159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шешу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жолдары</a:t>
            </a:r>
            <a:endParaRPr lang="kk-KZ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214423"/>
            <a:ext cx="814393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3.Оқушылар түзетулерге дәлелдеме келтіре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алмайды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Өзара бағалау тәсілін  мұғалімнің жетекшілігімен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ұжымдық жұмыстар арқылы қолдану ұсынылады.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Мұғалім, өзара бағалау тәсілін практикада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қолдану арқылы, оқушылардың бойында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өзін- өзі бақылау және өз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ұмысына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талдау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дағдыларын дамытуына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бастапқы кезен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саналады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87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684213" y="1785926"/>
            <a:ext cx="79597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100" dirty="0">
                <a:solidFill>
                  <a:srgbClr val="666666"/>
                </a:solidFill>
                <a:latin typeface="Arial" charset="0"/>
              </a:rPr>
              <a:t>     </a:t>
            </a:r>
            <a:r>
              <a:rPr lang="ru-RU" sz="2400" dirty="0" err="1" smtClean="0">
                <a:latin typeface="Arial" charset="0"/>
              </a:rPr>
              <a:t>Өзара бағалау үдерісінде қиындықтарды шешу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err="1" smtClean="0">
                <a:latin typeface="Arial" charset="0"/>
              </a:rPr>
              <a:t>үшін, оқушыларға:</a:t>
            </a:r>
            <a:endParaRPr lang="ru-RU" sz="2400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err="1" smtClean="0">
                <a:latin typeface="Arial" charset="0"/>
              </a:rPr>
              <a:t>Бағалау критерийлер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err="1" smtClean="0">
                <a:latin typeface="Arial" charset="0"/>
              </a:rPr>
              <a:t>бойынша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err="1" smtClean="0">
                <a:latin typeface="Arial" charset="0"/>
              </a:rPr>
              <a:t>нақты нұсқау </a:t>
            </a:r>
            <a:r>
              <a:rPr lang="ru-RU" sz="2400" dirty="0" smtClean="0">
                <a:latin typeface="Arial" charset="0"/>
              </a:rPr>
              <a:t>беру;</a:t>
            </a:r>
            <a:endParaRPr lang="ru-RU" sz="2400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2400" dirty="0" err="1" smtClean="0">
                <a:latin typeface="Arial" charset="0"/>
              </a:rPr>
              <a:t>Сапалы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err="1" smtClean="0">
                <a:latin typeface="Arial" charset="0"/>
              </a:rPr>
              <a:t>жұмыс орындауға нұсқау </a:t>
            </a:r>
            <a:r>
              <a:rPr lang="ru-RU" sz="2400" dirty="0" smtClean="0">
                <a:latin typeface="Arial" charset="0"/>
              </a:rPr>
              <a:t>беру;</a:t>
            </a:r>
            <a:endParaRPr lang="ru-RU" sz="2400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2400" dirty="0" err="1" smtClean="0">
                <a:latin typeface="Arial" charset="0"/>
              </a:rPr>
              <a:t>Өз жұмысын жақсарту үшін, сыныптастарына</a:t>
            </a:r>
            <a:r>
              <a:rPr lang="ru-RU" sz="2400" dirty="0" smtClean="0">
                <a:latin typeface="Arial" charset="0"/>
              </a:rPr>
              <a:t>  </a:t>
            </a:r>
            <a:r>
              <a:rPr lang="ru-RU" sz="2400" dirty="0" err="1" smtClean="0">
                <a:latin typeface="Arial" charset="0"/>
              </a:rPr>
              <a:t>пікірін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err="1" smtClean="0">
                <a:latin typeface="Arial" charset="0"/>
              </a:rPr>
              <a:t>жеткізуге</a:t>
            </a:r>
            <a:r>
              <a:rPr lang="ru-RU" sz="2400" dirty="0" smtClean="0">
                <a:latin typeface="Arial" charset="0"/>
              </a:rPr>
              <a:t>  </a:t>
            </a:r>
            <a:r>
              <a:rPr lang="ru-RU" sz="2400" dirty="0" err="1" smtClean="0">
                <a:latin typeface="Arial" charset="0"/>
              </a:rPr>
              <a:t>нұсқау </a:t>
            </a:r>
            <a:r>
              <a:rPr lang="ru-RU" sz="2400" dirty="0" smtClean="0">
                <a:latin typeface="Arial" charset="0"/>
              </a:rPr>
              <a:t>беру</a:t>
            </a:r>
            <a:endParaRPr lang="ru-RU" sz="2400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2400" dirty="0" err="1" smtClean="0">
                <a:latin typeface="Arial" charset="0"/>
              </a:rPr>
              <a:t>Өз әрекетінің нәтижесін көрсетуге, ойлану</a:t>
            </a:r>
            <a:r>
              <a:rPr lang="ru-RU" sz="2400" dirty="0" smtClean="0">
                <a:latin typeface="Arial" charset="0"/>
              </a:rPr>
              <a:t> мен </a:t>
            </a:r>
            <a:r>
              <a:rPr lang="ru-RU" sz="2400" dirty="0" err="1" smtClean="0">
                <a:latin typeface="Arial" charset="0"/>
              </a:rPr>
              <a:t>жетілдіруге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 err="1" smtClean="0">
                <a:latin typeface="Arial" charset="0"/>
              </a:rPr>
              <a:t>уақыт </a:t>
            </a:r>
            <a:r>
              <a:rPr lang="ru-RU" sz="2400" dirty="0" smtClean="0">
                <a:latin typeface="Arial" charset="0"/>
              </a:rPr>
              <a:t>беру </a:t>
            </a:r>
            <a:endParaRPr lang="ru-RU" sz="2400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2400" dirty="0" err="1" smtClean="0">
                <a:latin typeface="Arial" charset="0"/>
              </a:rPr>
              <a:t>Бағалау критерийлерін</a:t>
            </a:r>
            <a:r>
              <a:rPr lang="ru-RU" sz="2400" dirty="0" smtClean="0">
                <a:latin typeface="Arial" charset="0"/>
              </a:rPr>
              <a:t>  </a:t>
            </a:r>
            <a:r>
              <a:rPr lang="ru-RU" sz="2400" dirty="0" err="1" smtClean="0">
                <a:latin typeface="Arial" charset="0"/>
              </a:rPr>
              <a:t>құрастыруға </a:t>
            </a:r>
            <a:r>
              <a:rPr lang="ru-RU" sz="2400" dirty="0" smtClean="0">
                <a:latin typeface="Arial" charset="0"/>
              </a:rPr>
              <a:t>, </a:t>
            </a:r>
            <a:r>
              <a:rPr lang="ru-RU" sz="2400" dirty="0" err="1" smtClean="0">
                <a:latin typeface="Arial" charset="0"/>
              </a:rPr>
              <a:t>оқушыларды қатыстыруға мүмкіндік </a:t>
            </a:r>
            <a:r>
              <a:rPr lang="ru-RU" sz="2400" dirty="0" smtClean="0">
                <a:latin typeface="Arial" charset="0"/>
              </a:rPr>
              <a:t>беру</a:t>
            </a:r>
            <a:endParaRPr lang="ru-RU" sz="2400" dirty="0">
              <a:latin typeface="Arial" charset="0"/>
            </a:endParaRP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571472" y="785794"/>
            <a:ext cx="7643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kk-KZ" sz="3200" b="1" dirty="0" smtClean="0"/>
              <a:t>Қиындықтарды шешу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928670"/>
            <a:ext cx="8321702" cy="5524518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 smtClean="0">
                <a:solidFill>
                  <a:srgbClr val="0033CC"/>
                </a:solidFill>
              </a:rPr>
              <a:t>          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Өзара бағалау тәсілдері: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ru-RU" sz="2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ru-RU" sz="2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Үлкен саусақ»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«Шапалақтау»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«Сөз бағалау»</a:t>
            </a:r>
            <a:endParaRPr lang="ru-RU" sz="2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«Бағдаршам»</a:t>
            </a:r>
            <a:endParaRPr lang="ru-RU" sz="24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«Аяқталмаған пішін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«Сабаққа дайындалу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кестесі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916113"/>
            <a:ext cx="2338387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437063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50825" y="836613"/>
            <a:ext cx="65722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600">
              <a:latin typeface="Calibri" pitchFamily="34" charset="0"/>
            </a:endParaRPr>
          </a:p>
          <a:p>
            <a:r>
              <a:rPr lang="ru-RU" sz="1600"/>
              <a:t>«Сіз шын мәнінде мақтан тұтатын бір мысалды табыңыз да оны дөңгелетіп сызыңыз. Бұл неге ұнайтыны туралы көршіңізге айтыңыз».</a:t>
            </a:r>
            <a:endParaRPr lang="en-GB" sz="1600"/>
          </a:p>
          <a:p>
            <a:endParaRPr lang="en-GB" sz="1600">
              <a:latin typeface="Calibri" pitchFamily="34" charset="0"/>
            </a:endParaRPr>
          </a:p>
          <a:p>
            <a:endParaRPr lang="en-GB" sz="1600">
              <a:latin typeface="Calibri" pitchFamily="34" charset="0"/>
            </a:endParaRPr>
          </a:p>
          <a:p>
            <a:r>
              <a:rPr lang="ru-RU" sz="1600" b="1">
                <a:latin typeface="Calibri" pitchFamily="34" charset="0"/>
              </a:rPr>
              <a:t>«</a:t>
            </a:r>
            <a:r>
              <a:rPr lang="ru-RU" sz="1600" b="1"/>
              <a:t>Жетістіктің қай критерийінде сіз бәрінен көп табысқа жеткеніңізді, олардың қайсысы көмекті талап ететінін немесе бұдан да артық дамуы мүмкін екендігін өз серіктесіңізбен шешіңіз</a:t>
            </a:r>
            <a:r>
              <a:rPr lang="ru-RU" sz="1600" b="1">
                <a:latin typeface="Calibri" pitchFamily="34" charset="0"/>
              </a:rPr>
              <a:t>».</a:t>
            </a:r>
            <a:r>
              <a:rPr lang="en-GB" sz="1600" b="1">
                <a:latin typeface="Calibri" pitchFamily="34" charset="0"/>
              </a:rPr>
              <a:t> </a:t>
            </a:r>
            <a:endParaRPr lang="en-GB" sz="1600">
              <a:latin typeface="Calibri" pitchFamily="34" charset="0"/>
            </a:endParaRPr>
          </a:p>
          <a:p>
            <a:endParaRPr lang="en-GB" sz="1600">
              <a:latin typeface="Calibri" pitchFamily="34" charset="0"/>
            </a:endParaRPr>
          </a:p>
          <a:p>
            <a:endParaRPr lang="en-GB" sz="1600">
              <a:latin typeface="Calibri" pitchFamily="34" charset="0"/>
            </a:endParaRPr>
          </a:p>
          <a:p>
            <a:r>
              <a:rPr lang="ru-RU" sz="1600"/>
              <a:t>(1-2 минут ішінде бүкіл сынып өз пікірін айтып болған соң) «Сізде сіздіңше жақсы жұмыс істедім деп санайтын екі үзіндіні анықтап, оны өз серіктесіңізге оқып беруге үш минут уақыт бар».</a:t>
            </a:r>
            <a:endParaRPr lang="en-GB" sz="1600"/>
          </a:p>
          <a:p>
            <a:endParaRPr lang="en-GB" sz="1600">
              <a:latin typeface="Calibri" pitchFamily="34" charset="0"/>
            </a:endParaRPr>
          </a:p>
          <a:p>
            <a:endParaRPr lang="en-GB" sz="1600">
              <a:latin typeface="Calibri" pitchFamily="34" charset="0"/>
            </a:endParaRPr>
          </a:p>
          <a:p>
            <a:r>
              <a:rPr lang="ru-RU" sz="1600" b="1">
                <a:latin typeface="Calibri" pitchFamily="34" charset="0"/>
              </a:rPr>
              <a:t>«</a:t>
            </a:r>
            <a:r>
              <a:rPr lang="ru-RU" sz="1600" b="1"/>
              <a:t>Сізде жақсартуға болатын бір үзіндіні табуға бес </a:t>
            </a:r>
            <a:r>
              <a:rPr lang="ru-RU" sz="1600" b="1">
                <a:latin typeface="Calibri" pitchFamily="34" charset="0"/>
              </a:rPr>
              <a:t> минут</a:t>
            </a:r>
            <a:r>
              <a:rPr lang="ru-RU" sz="1600" b="1"/>
              <a:t> уақыт бар</a:t>
            </a:r>
            <a:r>
              <a:rPr lang="ru-RU" sz="1600" b="1">
                <a:latin typeface="Calibri" pitchFamily="34" charset="0"/>
              </a:rPr>
              <a:t>. </a:t>
            </a:r>
            <a:r>
              <a:rPr lang="ru-RU" sz="1600" b="1"/>
              <a:t>Жақсартуды жұмысыңыздың төменгі жағына жазыңыз</a:t>
            </a:r>
            <a:r>
              <a:rPr lang="ru-RU" sz="1600" b="1">
                <a:latin typeface="Calibri" pitchFamily="34" charset="0"/>
              </a:rPr>
              <a:t>»</a:t>
            </a:r>
            <a:r>
              <a:rPr lang="en-GB" sz="1600" b="1">
                <a:latin typeface="Calibri" pitchFamily="34" charset="0"/>
              </a:rPr>
              <a:t>' </a:t>
            </a:r>
          </a:p>
          <a:p>
            <a:endParaRPr lang="en-GB" sz="1600">
              <a:latin typeface="Calibri" pitchFamily="34" charset="0"/>
            </a:endParaRPr>
          </a:p>
          <a:p>
            <a:r>
              <a:rPr lang="ru-RU" sz="1600">
                <a:latin typeface="Calibri" pitchFamily="34" charset="0"/>
              </a:rPr>
              <a:t>«</a:t>
            </a:r>
            <a:r>
              <a:rPr lang="ru-RU" sz="1600"/>
              <a:t>Сіз бүгін шешкен сұрақтарды қарап шығыңыз. Қайсысында сіз табысқа жеттіңіз</a:t>
            </a:r>
            <a:r>
              <a:rPr lang="ru-RU" sz="1600">
                <a:latin typeface="Calibri" pitchFamily="34" charset="0"/>
              </a:rPr>
              <a:t>? </a:t>
            </a:r>
            <a:r>
              <a:rPr lang="ru-RU" sz="1600"/>
              <a:t>Қандай әдісті қолдандыңыз</a:t>
            </a:r>
            <a:r>
              <a:rPr lang="ru-RU" sz="1600">
                <a:latin typeface="Calibri" pitchFamily="34" charset="0"/>
              </a:rPr>
              <a:t>?»</a:t>
            </a:r>
            <a:endParaRPr lang="en-GB" sz="160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2412" y="0"/>
            <a:ext cx="5346720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Қолдану</a:t>
            </a:r>
            <a:r>
              <a:rPr lang="ru-RU" sz="4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мысалдары</a:t>
            </a:r>
            <a:endParaRPr lang="en-US" sz="4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4" name="Picture 2" descr="http://t1.gstatic.com/images?q=tbn:eXhtdX34eEUQsM:http://farm1.static.flickr.com/166/420654166_2fc3dcdb3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071563"/>
            <a:ext cx="17224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://t1.gstatic.com/images?q=tbn:stxdIgEZebaWUM:http://www.brainboxx.co.uk/A3_ASPECTS/images2/TALKpartners2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38" y="2143125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t0.gstatic.com/images?q=tbn:z5H8j6zZOFKmlM:http://www.doversherborn.org/doverelementary/Library/CANADA/identify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7038" y="3708400"/>
            <a:ext cx="10096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http://t0.gstatic.com/images?q=tbn:xKYQn0rCyIBXeM:http://www.artsjournal.com/dewey21c/graph_improvemen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61288" y="4929188"/>
            <a:ext cx="771525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http://t3.gstatic.com/images?q=tbn:mA8T1-2TtQXSTM:http://www.able.state.pa.us/able/lib/able/distance/success_key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37300" y="5876925"/>
            <a:ext cx="1285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7529513" y="6211888"/>
            <a:ext cx="1614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12" action="ppaction://hlinksldjump"/>
              </a:rPr>
              <a:t>Мазмұнына оралу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t3.gstatic.com/images?q=tbn:bbQnWktSHRcdqM:http://astonguild.org.uk/files/jobshop/success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804988"/>
            <a:ext cx="104616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0688" y="777875"/>
            <a:ext cx="8561387" cy="3416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dirty="0" err="1" smtClean="0"/>
              <a:t>Сізге</a:t>
            </a:r>
            <a:r>
              <a:rPr lang="ru-RU" sz="2400" dirty="0" smtClean="0"/>
              <a:t> </a:t>
            </a:r>
            <a:r>
              <a:rPr lang="en-GB" sz="2400" dirty="0" smtClean="0"/>
              <a:t>– </a:t>
            </a:r>
          </a:p>
          <a:p>
            <a:pPr eaLnBrk="1" hangingPunct="1">
              <a:defRPr/>
            </a:pPr>
            <a:r>
              <a:rPr lang="kk-KZ" sz="2400" b="1" dirty="0" err="1" smtClean="0">
                <a:solidFill>
                  <a:srgbClr val="7030A0"/>
                </a:solidFill>
              </a:rPr>
              <a:t>І) </a:t>
            </a:r>
            <a:r>
              <a:rPr lang="ru-RU" sz="2400" b="1" dirty="0" smtClean="0">
                <a:solidFill>
                  <a:srgbClr val="7030A0"/>
                </a:solidFill>
              </a:rPr>
              <a:t>Не </a:t>
            </a:r>
            <a:r>
              <a:rPr lang="ru-RU" sz="2400" b="1" dirty="0" err="1" smtClean="0">
                <a:solidFill>
                  <a:srgbClr val="7030A0"/>
                </a:solidFill>
              </a:rPr>
              <a:t>жақсы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істелгендігін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айқындау</a:t>
            </a:r>
            <a:endParaRPr lang="en-GB" sz="2400" dirty="0" smtClean="0"/>
          </a:p>
          <a:p>
            <a:pPr eaLnBrk="1" hangingPunct="1">
              <a:defRPr/>
            </a:pPr>
            <a:r>
              <a:rPr lang="kk-KZ" sz="2400" b="1" dirty="0" err="1" smtClean="0">
                <a:solidFill>
                  <a:srgbClr val="7030A0"/>
                </a:solidFill>
              </a:rPr>
              <a:t>ІІ) </a:t>
            </a:r>
            <a:r>
              <a:rPr lang="ru-RU" sz="2400" b="1" dirty="0" err="1" smtClean="0">
                <a:solidFill>
                  <a:srgbClr val="7030A0"/>
                </a:solidFill>
              </a:rPr>
              <a:t>Бұл</a:t>
            </a:r>
            <a:r>
              <a:rPr lang="ru-RU" sz="2400" b="1" dirty="0" smtClean="0">
                <a:solidFill>
                  <a:srgbClr val="7030A0"/>
                </a:solidFill>
              </a:rPr>
              <a:t> неге </a:t>
            </a:r>
            <a:r>
              <a:rPr lang="ru-RU" sz="2400" b="1" dirty="0" err="1" smtClean="0">
                <a:solidFill>
                  <a:srgbClr val="7030A0"/>
                </a:solidFill>
              </a:rPr>
              <a:t>жақсы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істелгенін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түсіндіру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керек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en-GB" sz="2400" dirty="0" smtClean="0"/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ru-RU" sz="2400" dirty="0" err="1" smtClean="0"/>
              <a:t>Содан</a:t>
            </a:r>
            <a:r>
              <a:rPr lang="ru-RU" sz="2400" dirty="0" smtClean="0"/>
              <a:t> </a:t>
            </a:r>
            <a:r>
              <a:rPr lang="ru-RU" sz="2400" dirty="0" err="1" smtClean="0"/>
              <a:t>кейін</a:t>
            </a:r>
            <a:r>
              <a:rPr lang="en-GB" sz="2400" dirty="0" smtClean="0"/>
              <a:t>...</a:t>
            </a:r>
            <a:endParaRPr lang="en-GB" sz="2400" i="1" dirty="0" smtClean="0"/>
          </a:p>
          <a:p>
            <a:pPr eaLnBrk="1" hangingPunct="1">
              <a:buFontTx/>
              <a:buAutoNum type="romanLcParenR"/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kk-KZ" sz="2400" b="1" dirty="0" smtClean="0">
                <a:solidFill>
                  <a:srgbClr val="7030A0"/>
                </a:solidFill>
              </a:rPr>
              <a:t>ІІІ) Нені жақсартуға болатынын айқындап,</a:t>
            </a:r>
            <a:endParaRPr lang="en-GB" sz="2400" dirty="0" smtClean="0"/>
          </a:p>
          <a:p>
            <a:pPr eaLnBrk="1" hangingPunct="1">
              <a:buFontTx/>
              <a:buAutoNum type="romanLcParenR"/>
              <a:defRPr/>
            </a:pPr>
            <a:endParaRPr lang="en-GB" sz="2400" b="1" dirty="0" smtClean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kk-KZ" sz="2400" b="1" dirty="0" smtClean="0">
                <a:solidFill>
                  <a:srgbClr val="7030A0"/>
                </a:solidFill>
              </a:rPr>
              <a:t>ІҮ) Бұны қалай істеуге болатынын түсіндіру керек</a:t>
            </a:r>
            <a:r>
              <a:rPr lang="ru-RU" sz="2400" dirty="0" smtClean="0">
                <a:solidFill>
                  <a:schemeClr val="accent4"/>
                </a:solidFill>
              </a:rPr>
              <a:t>.</a:t>
            </a:r>
            <a:endParaRPr lang="en-GB" sz="2400" dirty="0" smtClean="0">
              <a:solidFill>
                <a:schemeClr val="accent4"/>
              </a:solidFill>
            </a:endParaRPr>
          </a:p>
        </p:txBody>
      </p:sp>
      <p:pic>
        <p:nvPicPr>
          <p:cNvPr id="31746" name="Picture 2" descr="http://t0.gstatic.com/images?q=tbn:z5H8j6zZOFKmlM:http://www.doversherborn.org/doverelementary/Library/CANADA/identify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3650" y="2997200"/>
            <a:ext cx="6365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http://t0.gstatic.com/images?q=tbn:z5H8j6zZOFKmlM:http://www.doversherborn.org/doverelementary/Library/CANADA/identify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958850"/>
            <a:ext cx="8905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http://t0.gstatic.com/images?q=tbn:xKYQn0rCyIBXeM:http://www.artsjournal.com/dewey21c/graph_improvemen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24788" y="4383088"/>
            <a:ext cx="6858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2"/>
          <p:cNvSpPr txBox="1">
            <a:spLocks noChangeArrowheads="1"/>
          </p:cNvSpPr>
          <p:nvPr/>
        </p:nvSpPr>
        <p:spPr bwMode="auto">
          <a:xfrm>
            <a:off x="0" y="6429375"/>
            <a:ext cx="3203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8" action="ppaction://hlinksldjump"/>
              </a:rPr>
              <a:t>Мазмұнына оралу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google.co.uk/url?source=imgres&amp;ct=tbn&amp;q=http://www.kyb.mpg.de/de/ernstgroup/learning_logo.jpg&amp;usg=AFQjCNGV_MgFVosu1d-qMmU9fKCC-NgQ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071688"/>
            <a:ext cx="22161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http://images.google.co.uk/url?source=imgres&amp;ct=tbn&amp;q=http://www.kyb.mpg.de/de/ernstgroup/learning_logo.jpg&amp;usg=AFQjCNGV_MgFVosu1d-qMmU9fKCC-NgQ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8463" y="2214563"/>
            <a:ext cx="22161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042988" y="214313"/>
            <a:ext cx="6858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/>
              <a:t>Түсініктемелер әрқашан оқуға жетелеуі тиіс</a:t>
            </a:r>
            <a:endParaRPr lang="en-GB" sz="5400"/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428625" y="4221163"/>
            <a:ext cx="8572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Егер жұмыстың:</a:t>
            </a:r>
            <a:r>
              <a:rPr lang="en-GB" sz="2400"/>
              <a:t>	</a:t>
            </a:r>
            <a:r>
              <a:rPr lang="ru-RU" sz="2400"/>
              <a:t>жақсы ұсынылған</a:t>
            </a:r>
            <a:endParaRPr lang="en-GB" sz="2400"/>
          </a:p>
          <a:p>
            <a:r>
              <a:rPr lang="en-GB" sz="2400"/>
              <a:t>	</a:t>
            </a:r>
            <a:r>
              <a:rPr lang="ru-RU" sz="2400"/>
              <a:t>		айқын</a:t>
            </a:r>
            <a:endParaRPr lang="en-GB" sz="2400"/>
          </a:p>
          <a:p>
            <a:r>
              <a:rPr lang="en-GB" sz="2400"/>
              <a:t>	</a:t>
            </a:r>
            <a:r>
              <a:rPr lang="ru-RU" sz="2400"/>
              <a:t>		әсерлі, бояуы қанық екенін айтсаңыз,</a:t>
            </a:r>
            <a:endParaRPr lang="en-GB" sz="2400"/>
          </a:p>
          <a:p>
            <a:r>
              <a:rPr lang="ru-RU" sz="2400"/>
              <a:t>бұл адамға жұмыстың неге жақсы немесе оны жақсартуға болатынын түсінуге көмектеспейді. Оларды әрқашан оқуға жетелеңіз!</a:t>
            </a:r>
            <a:endParaRPr lang="en-GB" sz="2400"/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7632700" y="0"/>
            <a:ext cx="1619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3" action="ppaction://hlinksldjump"/>
              </a:rPr>
              <a:t>Мазмұнына оралу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575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Оқуға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қызығушылық,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тек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қана табыстан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туған шабыт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болғанда пайда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Tx/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7929618" cy="1571636"/>
          </a:xfrm>
        </p:spPr>
        <p:txBody>
          <a:bodyPr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Қалыптастырушы бағалау дегеніміз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3286124"/>
            <a:ext cx="5429288" cy="135732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kern="0" dirty="0" smtClean="0">
                <a:solidFill>
                  <a:srgbClr val="595959">
                    <a:lumMod val="50000"/>
                  </a:srgbClr>
                </a:solidFill>
                <a:latin typeface="Arial Narrow" panose="020B0606020202030204" pitchFamily="34" charset="0"/>
                <a:ea typeface="ＭＳ Ｐゴシック" pitchFamily="34" charset="-128"/>
              </a:rPr>
              <a:t> </a:t>
            </a:r>
            <a:endParaRPr lang="en-GB" sz="2800" kern="0" dirty="0">
              <a:solidFill>
                <a:srgbClr val="595959">
                  <a:lumMod val="50000"/>
                </a:srgbClr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7"/>
          <a:stretch/>
        </p:blipFill>
        <p:spPr bwMode="auto">
          <a:xfrm>
            <a:off x="4357686" y="3000372"/>
            <a:ext cx="3382671" cy="319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811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1340768"/>
            <a:ext cx="8640960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3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r>
              <a:rPr lang="ru-RU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Қалыптастырушы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мұғалім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үдерісін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түзетуге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бағалаудың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en-US" sz="2600" b="1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lvl="4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endParaRPr lang="ru-RU" altLang="en-US" sz="2600" b="1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lvl="4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r>
              <a:rPr lang="ru-RU" altLang="en-US" sz="26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ҚБ </a:t>
            </a:r>
            <a:r>
              <a:rPr lang="ru-RU" altLang="en-US" sz="2600" b="1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принциптері</a:t>
            </a:r>
            <a:r>
              <a:rPr lang="ru-RU" altLang="en-US" sz="2600" b="1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1950" lvl="4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endParaRPr lang="ru-RU" altLang="en-US" sz="2600" b="1" dirty="0" smtClean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anose="020B0604020202020204" pitchFamily="34" charset="0"/>
              <a:buChar char="•"/>
              <a:defRPr/>
            </a:pP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оқытудың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anose="020B0604020202020204" pitchFamily="34" charset="0"/>
              <a:buChar char="•"/>
              <a:defRPr/>
            </a:pP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мақсаттары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қамтылады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мақсаттары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сыныптарда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пәндер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жоспарларында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нақтыланып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белгіленген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anose="020B0604020202020204" pitchFamily="34" charset="0"/>
              <a:buChar char="•"/>
              <a:defRPr/>
            </a:pP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белгіленбейді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anose="020B0604020202020204" pitchFamily="34" charset="0"/>
              <a:buChar char="•"/>
              <a:defRPr/>
            </a:pPr>
            <a:r>
              <a:rPr lang="ru-RU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мақсаттарына</a:t>
            </a:r>
            <a:r>
              <a:rPr lang="ru-RU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жеткендігі</a:t>
            </a:r>
            <a:r>
              <a:rPr lang="ru-RU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критерийлеріне</a:t>
            </a:r>
            <a:r>
              <a:rPr lang="ru-RU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асады</a:t>
            </a:r>
            <a:r>
              <a:rPr lang="ru-RU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anose="020B0604020202020204" pitchFamily="34" charset="0"/>
              <a:buChar char="•"/>
              <a:defRPr/>
            </a:pP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ілгерілеуі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en-US" sz="26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4" indent="-34290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Font typeface="Arial" panose="020B0604020202020204" pitchFamily="34" charset="0"/>
              <a:buChar char="•"/>
              <a:defRPr/>
            </a:pP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ҚБ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нәтижелері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сапасын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бағдарламасын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жақсарту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600" dirty="0" err="1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altLang="en-US" sz="2600" dirty="0" smtClean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lvl="4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endParaRPr lang="ru-RU" altLang="en-US" sz="2400" dirty="0">
              <a:solidFill>
                <a:srgbClr val="020202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914400" lvl="4" indent="0">
              <a:lnSpc>
                <a:spcPct val="125000"/>
              </a:lnSpc>
              <a:spcBef>
                <a:spcPts val="0"/>
              </a:spcBef>
              <a:buClr>
                <a:srgbClr val="0065BD"/>
              </a:buClr>
              <a:buNone/>
              <a:defRPr/>
            </a:pPr>
            <a:endParaRPr lang="en-US" altLang="en-US" b="1" dirty="0">
              <a:solidFill>
                <a:srgbClr val="020202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4367" y="260648"/>
            <a:ext cx="61584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/>
            <a:r>
              <a:rPr lang="ru-RU" sz="3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Қалыптастырушы</a:t>
            </a:r>
            <a:r>
              <a:rPr lang="ru-RU" sz="3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3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" y="106643"/>
            <a:ext cx="1835479" cy="131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3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28662" y="1214422"/>
            <a:ext cx="7838960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Сабақта қалыптастырушы бағалауды ұйымдастыру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hr-school.ru/wp-content/uploads/2012/08/grei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r="22639"/>
          <a:stretch/>
        </p:blipFill>
        <p:spPr bwMode="auto">
          <a:xfrm>
            <a:off x="5429256" y="3571876"/>
            <a:ext cx="2755278" cy="270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64406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Қашан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өткізіледі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кімдерге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Мұғалімнің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рөлі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рөлі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972" y="332656"/>
            <a:ext cx="8229600" cy="107099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Қалыптастырушы</a:t>
            </a:r>
            <a:r>
              <a:rPr lang="ru-RU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бағалау</a:t>
            </a:r>
            <a:endParaRPr lang="ru-RU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 descr="C:\Users\Диана\Downloads\feedb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24" y="2852936"/>
            <a:ext cx="30419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9458</TotalTime>
  <Words>2496</Words>
  <Application>Microsoft Office PowerPoint</Application>
  <PresentationFormat>Экран (4:3)</PresentationFormat>
  <Paragraphs>435</Paragraphs>
  <Slides>56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72" baseType="lpstr">
      <vt:lpstr>ＭＳ Ｐゴシック</vt:lpstr>
      <vt:lpstr>Angsana New</vt:lpstr>
      <vt:lpstr>Arial</vt:lpstr>
      <vt:lpstr>Arial Narrow</vt:lpstr>
      <vt:lpstr>Calibri</vt:lpstr>
      <vt:lpstr>Comic Sans MS</vt:lpstr>
      <vt:lpstr>Georgia</vt:lpstr>
      <vt:lpstr>Lucida Sans Unicode</vt:lpstr>
      <vt:lpstr>Monotype Corsiva</vt:lpstr>
      <vt:lpstr>Times New Roman</vt:lpstr>
      <vt:lpstr>Univers</vt:lpstr>
      <vt:lpstr>Verdana</vt:lpstr>
      <vt:lpstr>Wingdings</vt:lpstr>
      <vt:lpstr>Wingdings 2</vt:lpstr>
      <vt:lpstr>Wingdings 3</vt:lpstr>
      <vt:lpstr>Открытая</vt:lpstr>
      <vt:lpstr>Оқыту үдерісінде өзін-өзі және өзара бағалаудың тиімді тәсілдерін қолдану</vt:lpstr>
      <vt:lpstr>Бағалау</vt:lpstr>
      <vt:lpstr>Бағалау дегеніміз не?</vt:lpstr>
      <vt:lpstr>Не үшін бағалаймыз?</vt:lpstr>
      <vt:lpstr>Бағалау </vt:lpstr>
      <vt:lpstr>Қалыптастырушы бағалау дегеніміз не?</vt:lpstr>
      <vt:lpstr>Презентация PowerPoint</vt:lpstr>
      <vt:lpstr>Презентация PowerPoint</vt:lpstr>
      <vt:lpstr>Қалыптастырушы бағалау</vt:lpstr>
      <vt:lpstr>ҚАЛЫПТАСТЫРУШЫ БАҒАЛАУ</vt:lpstr>
      <vt:lpstr>Қалыптастырушы бағалау құрылымы</vt:lpstr>
      <vt:lpstr>«Қара жәшік»ішіндегі жұмыс («Мұғалімге арналған нұсқаулық 3 деңгей», 4 басылым,  54 б.)</vt:lpstr>
      <vt:lpstr>Қалыптастырушы бағалау ретінде сұрақтарды қолдану:</vt:lpstr>
      <vt:lpstr>Презентация PowerPoint</vt:lpstr>
      <vt:lpstr>Бағалау не үшін қажет ?</vt:lpstr>
      <vt:lpstr>Өзін-өзі бағалау</vt:lpstr>
      <vt:lpstr>Презентация PowerPoint</vt:lpstr>
      <vt:lpstr> </vt:lpstr>
      <vt:lpstr>Өзін -өзі бағалау бойынша ұсыныстар</vt:lpstr>
      <vt:lpstr>Презентация PowerPoint</vt:lpstr>
      <vt:lpstr>Оқушыларды өзін-өзі бағалауға оқыту тәсілдерінің  қағидаттары</vt:lpstr>
      <vt:lpstr>Өзін-өзі бағалау тәсілдері </vt:lpstr>
      <vt:lpstr>Презентация PowerPoint</vt:lpstr>
      <vt:lpstr>Презентация PowerPoint</vt:lpstr>
      <vt:lpstr>Презентация PowerPoint</vt:lpstr>
      <vt:lpstr>Презентация PowerPoint</vt:lpstr>
      <vt:lpstr>Табыс ағашы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Өзін-өзі бағалау үдерісінде кездесетін қиындықтары</vt:lpstr>
      <vt:lpstr> Қиындықтар бойынша ұсыныстары .</vt:lpstr>
      <vt:lpstr>       Шешу жолдары</vt:lpstr>
      <vt:lpstr>Өзара бағалау дегеніміз не?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629</cp:revision>
  <cp:lastPrinted>2016-02-05T10:11:38Z</cp:lastPrinted>
  <dcterms:created xsi:type="dcterms:W3CDTF">2016-01-18T04:24:37Z</dcterms:created>
  <dcterms:modified xsi:type="dcterms:W3CDTF">2017-08-23T06:32:40Z</dcterms:modified>
</cp:coreProperties>
</file>